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54"/>
  </p:notesMasterIdLst>
  <p:handoutMasterIdLst>
    <p:handoutMasterId r:id="rId55"/>
  </p:handoutMasterIdLst>
  <p:sldIdLst>
    <p:sldId id="466" r:id="rId2"/>
    <p:sldId id="503" r:id="rId3"/>
    <p:sldId id="582" r:id="rId4"/>
    <p:sldId id="617" r:id="rId5"/>
    <p:sldId id="613" r:id="rId6"/>
    <p:sldId id="576" r:id="rId7"/>
    <p:sldId id="577" r:id="rId8"/>
    <p:sldId id="578" r:id="rId9"/>
    <p:sldId id="608" r:id="rId10"/>
    <p:sldId id="616" r:id="rId11"/>
    <p:sldId id="612" r:id="rId12"/>
    <p:sldId id="611" r:id="rId13"/>
    <p:sldId id="583" r:id="rId14"/>
    <p:sldId id="634" r:id="rId15"/>
    <p:sldId id="581" r:id="rId16"/>
    <p:sldId id="580" r:id="rId17"/>
    <p:sldId id="614" r:id="rId18"/>
    <p:sldId id="615" r:id="rId19"/>
    <p:sldId id="586" r:id="rId20"/>
    <p:sldId id="618" r:id="rId21"/>
    <p:sldId id="591" r:id="rId22"/>
    <p:sldId id="587" r:id="rId23"/>
    <p:sldId id="627" r:id="rId24"/>
    <p:sldId id="636" r:id="rId25"/>
    <p:sldId id="637" r:id="rId26"/>
    <p:sldId id="638" r:id="rId27"/>
    <p:sldId id="635" r:id="rId28"/>
    <p:sldId id="641" r:id="rId29"/>
    <p:sldId id="645" r:id="rId30"/>
    <p:sldId id="595" r:id="rId31"/>
    <p:sldId id="640" r:id="rId32"/>
    <p:sldId id="602" r:id="rId33"/>
    <p:sldId id="642" r:id="rId34"/>
    <p:sldId id="622" r:id="rId35"/>
    <p:sldId id="623" r:id="rId36"/>
    <p:sldId id="604" r:id="rId37"/>
    <p:sldId id="626" r:id="rId38"/>
    <p:sldId id="620" r:id="rId39"/>
    <p:sldId id="621" r:id="rId40"/>
    <p:sldId id="633" r:id="rId41"/>
    <p:sldId id="624" r:id="rId42"/>
    <p:sldId id="592" r:id="rId43"/>
    <p:sldId id="593" r:id="rId44"/>
    <p:sldId id="594" r:id="rId45"/>
    <p:sldId id="596" r:id="rId46"/>
    <p:sldId id="597" r:id="rId47"/>
    <p:sldId id="536" r:id="rId48"/>
    <p:sldId id="625" r:id="rId49"/>
    <p:sldId id="605" r:id="rId50"/>
    <p:sldId id="643" r:id="rId51"/>
    <p:sldId id="644" r:id="rId52"/>
    <p:sldId id="630"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9FCC4-6860-B44E-B84D-7834903BF20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213FE-5BBB-584C-8E77-BDD64E4F8EE7}" type="slidenum">
              <a:rPr lang="en-US" smtClean="0"/>
              <a:t>‹#›</a:t>
            </a:fld>
            <a:endParaRPr lang="en-US"/>
          </a:p>
        </p:txBody>
      </p:sp>
    </p:spTree>
    <p:extLst>
      <p:ext uri="{BB962C8B-B14F-4D97-AF65-F5344CB8AC3E}">
        <p14:creationId xmlns:p14="http://schemas.microsoft.com/office/powerpoint/2010/main" val="703330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2C620484-6F04-DD4C-9BFA-9EFB8DE27926}" type="slidenum">
              <a:rPr lang="en-US"/>
              <a:pPr>
                <a:defRPr/>
              </a:pPr>
              <a:t>‹#›</a:t>
            </a:fld>
            <a:endParaRPr lang="en-US"/>
          </a:p>
        </p:txBody>
      </p:sp>
    </p:spTree>
    <p:extLst>
      <p:ext uri="{BB962C8B-B14F-4D97-AF65-F5344CB8AC3E}">
        <p14:creationId xmlns:p14="http://schemas.microsoft.com/office/powerpoint/2010/main" val="922859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FDBB06-6178-D348-8F5C-2B93FE560E6A}" type="slidenum">
              <a:rPr lang="en-US"/>
              <a:pPr>
                <a:defRPr/>
              </a:pPr>
              <a:t>1</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4CF68E-BD1D-8147-B612-845E4B0AB792}" type="slidenum">
              <a:rPr lang="en-US"/>
              <a:pPr>
                <a:defRPr/>
              </a:pPr>
              <a:t>2</a:t>
            </a:fld>
            <a:endParaRPr lang="en-US"/>
          </a:p>
        </p:txBody>
      </p:sp>
      <p:sp>
        <p:nvSpPr>
          <p:cNvPr id="523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3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620484-6F04-DD4C-9BFA-9EFB8DE27926}" type="slidenum">
              <a:rPr lang="en-US" smtClean="0"/>
              <a:pPr>
                <a:defRPr/>
              </a:pPr>
              <a:t>20</a:t>
            </a:fld>
            <a:endParaRPr lang="en-US"/>
          </a:p>
        </p:txBody>
      </p:sp>
    </p:spTree>
    <p:extLst>
      <p:ext uri="{BB962C8B-B14F-4D97-AF65-F5344CB8AC3E}">
        <p14:creationId xmlns:p14="http://schemas.microsoft.com/office/powerpoint/2010/main" val="392929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2D263F-A1E0-B443-B59E-AF37C5F8C234}" type="slidenum">
              <a:rPr lang="en-US"/>
              <a:pPr>
                <a:defRPr/>
              </a:pPr>
              <a:t>47</a:t>
            </a:fld>
            <a:endParaRPr lang="en-US"/>
          </a:p>
        </p:txBody>
      </p:sp>
      <p:sp>
        <p:nvSpPr>
          <p:cNvPr id="5550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55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6A98F-E8F1-3043-A97A-E31391568CEA}" type="slidenum">
              <a:rPr lang="en-US"/>
              <a:pPr>
                <a:defRPr/>
              </a:pPr>
              <a:t>‹#›</a:t>
            </a:fld>
            <a:endParaRPr lang="en-US"/>
          </a:p>
        </p:txBody>
      </p:sp>
    </p:spTree>
    <p:extLst>
      <p:ext uri="{BB962C8B-B14F-4D97-AF65-F5344CB8AC3E}">
        <p14:creationId xmlns:p14="http://schemas.microsoft.com/office/powerpoint/2010/main" val="291767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9D983B-10D0-CD4C-840F-7998365472E4}" type="slidenum">
              <a:rPr lang="en-US"/>
              <a:pPr>
                <a:defRPr/>
              </a:pPr>
              <a:t>‹#›</a:t>
            </a:fld>
            <a:endParaRPr lang="en-US"/>
          </a:p>
        </p:txBody>
      </p:sp>
    </p:spTree>
    <p:extLst>
      <p:ext uri="{BB962C8B-B14F-4D97-AF65-F5344CB8AC3E}">
        <p14:creationId xmlns:p14="http://schemas.microsoft.com/office/powerpoint/2010/main" val="271031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7EDCF8-AEF3-A649-B6EF-D079FF68C274}" type="slidenum">
              <a:rPr lang="en-US"/>
              <a:pPr>
                <a:defRPr/>
              </a:pPr>
              <a:t>‹#›</a:t>
            </a:fld>
            <a:endParaRPr lang="en-US"/>
          </a:p>
        </p:txBody>
      </p:sp>
    </p:spTree>
    <p:extLst>
      <p:ext uri="{BB962C8B-B14F-4D97-AF65-F5344CB8AC3E}">
        <p14:creationId xmlns:p14="http://schemas.microsoft.com/office/powerpoint/2010/main" val="256381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A52585-15FC-3047-92C6-15FE40A981A4}" type="slidenum">
              <a:rPr lang="en-US"/>
              <a:pPr>
                <a:defRPr/>
              </a:pPr>
              <a:t>‹#›</a:t>
            </a:fld>
            <a:endParaRPr lang="en-US"/>
          </a:p>
        </p:txBody>
      </p:sp>
    </p:spTree>
    <p:extLst>
      <p:ext uri="{BB962C8B-B14F-4D97-AF65-F5344CB8AC3E}">
        <p14:creationId xmlns:p14="http://schemas.microsoft.com/office/powerpoint/2010/main" val="34664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000500"/>
            <a:ext cx="7772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January, 2017    USPAS</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Thermodynamics for Cryogenics   Tom Peterson</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BCDA6AF-5ACE-F341-AF1C-A93059A1D663}" type="slidenum">
              <a:rPr lang="en-US"/>
              <a:pPr/>
              <a:t>‹#›</a:t>
            </a:fld>
            <a:endParaRPr lang="en-US"/>
          </a:p>
        </p:txBody>
      </p:sp>
    </p:spTree>
    <p:extLst>
      <p:ext uri="{BB962C8B-B14F-4D97-AF65-F5344CB8AC3E}">
        <p14:creationId xmlns:p14="http://schemas.microsoft.com/office/powerpoint/2010/main" val="396731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22865-66C2-F441-9F8A-C498EB68144C}" type="slidenum">
              <a:rPr lang="en-US"/>
              <a:pPr>
                <a:defRPr/>
              </a:pPr>
              <a:t>‹#›</a:t>
            </a:fld>
            <a:endParaRPr lang="en-US"/>
          </a:p>
        </p:txBody>
      </p:sp>
    </p:spTree>
    <p:extLst>
      <p:ext uri="{BB962C8B-B14F-4D97-AF65-F5344CB8AC3E}">
        <p14:creationId xmlns:p14="http://schemas.microsoft.com/office/powerpoint/2010/main" val="64690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36304-4B7A-A641-8808-D2E54938C671}" type="slidenum">
              <a:rPr lang="en-US"/>
              <a:pPr>
                <a:defRPr/>
              </a:pPr>
              <a:t>‹#›</a:t>
            </a:fld>
            <a:endParaRPr lang="en-US"/>
          </a:p>
        </p:txBody>
      </p:sp>
    </p:spTree>
    <p:extLst>
      <p:ext uri="{BB962C8B-B14F-4D97-AF65-F5344CB8AC3E}">
        <p14:creationId xmlns:p14="http://schemas.microsoft.com/office/powerpoint/2010/main" val="40527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585B1A-BC93-A54F-8964-96A79EB418FA}" type="slidenum">
              <a:rPr lang="en-US"/>
              <a:pPr>
                <a:defRPr/>
              </a:pPr>
              <a:t>‹#›</a:t>
            </a:fld>
            <a:endParaRPr lang="en-US"/>
          </a:p>
        </p:txBody>
      </p:sp>
    </p:spTree>
    <p:extLst>
      <p:ext uri="{BB962C8B-B14F-4D97-AF65-F5344CB8AC3E}">
        <p14:creationId xmlns:p14="http://schemas.microsoft.com/office/powerpoint/2010/main" val="85395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F5B8CE-D66F-844D-AAC0-84F0A079E387}" type="slidenum">
              <a:rPr lang="en-US"/>
              <a:pPr>
                <a:defRPr/>
              </a:pPr>
              <a:t>‹#›</a:t>
            </a:fld>
            <a:endParaRPr lang="en-US"/>
          </a:p>
        </p:txBody>
      </p:sp>
    </p:spTree>
    <p:extLst>
      <p:ext uri="{BB962C8B-B14F-4D97-AF65-F5344CB8AC3E}">
        <p14:creationId xmlns:p14="http://schemas.microsoft.com/office/powerpoint/2010/main" val="29374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DC4B6A-A15F-D340-A768-CC9B251D93C4}" type="slidenum">
              <a:rPr lang="en-US"/>
              <a:pPr>
                <a:defRPr/>
              </a:pPr>
              <a:t>‹#›</a:t>
            </a:fld>
            <a:endParaRPr lang="en-US"/>
          </a:p>
        </p:txBody>
      </p:sp>
    </p:spTree>
    <p:extLst>
      <p:ext uri="{BB962C8B-B14F-4D97-AF65-F5344CB8AC3E}">
        <p14:creationId xmlns:p14="http://schemas.microsoft.com/office/powerpoint/2010/main" val="198688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F14056-7F00-5844-8470-FF5845843941}" type="slidenum">
              <a:rPr lang="en-US"/>
              <a:pPr>
                <a:defRPr/>
              </a:pPr>
              <a:t>‹#›</a:t>
            </a:fld>
            <a:endParaRPr lang="en-US"/>
          </a:p>
        </p:txBody>
      </p:sp>
    </p:spTree>
    <p:extLst>
      <p:ext uri="{BB962C8B-B14F-4D97-AF65-F5344CB8AC3E}">
        <p14:creationId xmlns:p14="http://schemas.microsoft.com/office/powerpoint/2010/main" val="34001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2121D3-A424-3141-9466-D0FCA33D606E}" type="slidenum">
              <a:rPr lang="en-US"/>
              <a:pPr>
                <a:defRPr/>
              </a:pPr>
              <a:t>‹#›</a:t>
            </a:fld>
            <a:endParaRPr lang="en-US"/>
          </a:p>
        </p:txBody>
      </p:sp>
    </p:spTree>
    <p:extLst>
      <p:ext uri="{BB962C8B-B14F-4D97-AF65-F5344CB8AC3E}">
        <p14:creationId xmlns:p14="http://schemas.microsoft.com/office/powerpoint/2010/main" val="310076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2017    USPAS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Thermodynamics for Cryogenics   Tom Peterson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8E59F8-D28F-4C49-B14B-2CA3360FD933}" type="slidenum">
              <a:rPr lang="en-US"/>
              <a:pPr>
                <a:defRPr/>
              </a:pPr>
              <a:t>‹#›</a:t>
            </a:fld>
            <a:endParaRPr lang="en-US"/>
          </a:p>
        </p:txBody>
      </p:sp>
    </p:spTree>
    <p:extLst>
      <p:ext uri="{BB962C8B-B14F-4D97-AF65-F5344CB8AC3E}">
        <p14:creationId xmlns:p14="http://schemas.microsoft.com/office/powerpoint/2010/main" val="146632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3"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4" name="Rectangle 4"/>
          <p:cNvSpPr>
            <a:spLocks noGrp="1" noChangeArrowheads="1"/>
          </p:cNvSpPr>
          <p:nvPr>
            <p:ph type="dt" sz="half" idx="2"/>
          </p:nvPr>
        </p:nvSpPr>
        <p:spPr bwMode="auto">
          <a:xfrm>
            <a:off x="685800" y="6248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r>
              <a:rPr lang="en-US" smtClean="0"/>
              <a:t>January, 2017    USPAS</a:t>
            </a:r>
            <a:endParaRPr lang="en-US" dirty="0"/>
          </a:p>
        </p:txBody>
      </p:sp>
      <p:sp>
        <p:nvSpPr>
          <p:cNvPr id="174085" name="Rectangle 5"/>
          <p:cNvSpPr>
            <a:spLocks noGrp="1" noChangeArrowheads="1"/>
          </p:cNvSpPr>
          <p:nvPr>
            <p:ph type="ftr" sz="quarter" idx="3"/>
          </p:nvPr>
        </p:nvSpPr>
        <p:spPr bwMode="auto">
          <a:xfrm>
            <a:off x="3124200" y="6248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r>
              <a:rPr lang="en-US" smtClean="0"/>
              <a:t>Thermodynamics for Cryogenics   Tom Peterson</a:t>
            </a:r>
            <a:endParaRPr lang="en-US"/>
          </a:p>
        </p:txBody>
      </p:sp>
      <p:sp>
        <p:nvSpPr>
          <p:cNvPr id="174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C4D7B502-5822-5A4E-AE8F-6A0A90D4283B}" type="slidenum">
              <a:rPr lang="en-US"/>
              <a:pPr>
                <a:defRPr/>
              </a:pPr>
              <a:t>‹#›</a:t>
            </a:fld>
            <a:endParaRPr lang="en-US"/>
          </a:p>
        </p:txBody>
      </p:sp>
      <p:pic>
        <p:nvPicPr>
          <p:cNvPr id="8"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39477" y="104775"/>
            <a:ext cx="1405381" cy="25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52401" y="104777"/>
            <a:ext cx="1752599" cy="50919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ＭＳ Ｐゴシック" charset="0"/>
        </a:defRPr>
      </a:lvl1pPr>
      <a:lvl2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Times" charset="0"/>
          <a:ea typeface="ＭＳ Ｐゴシック" charset="0"/>
        </a:defRPr>
      </a:lvl6pPr>
      <a:lvl7pPr marL="914400" algn="ctr" rtl="0" fontAlgn="base">
        <a:spcBef>
          <a:spcPct val="0"/>
        </a:spcBef>
        <a:spcAft>
          <a:spcPct val="0"/>
        </a:spcAft>
        <a:defRPr sz="4400">
          <a:solidFill>
            <a:schemeClr val="accent2"/>
          </a:solidFill>
          <a:latin typeface="Times" charset="0"/>
          <a:ea typeface="ＭＳ Ｐゴシック" charset="0"/>
        </a:defRPr>
      </a:lvl7pPr>
      <a:lvl8pPr marL="1371600" algn="ctr" rtl="0" fontAlgn="base">
        <a:spcBef>
          <a:spcPct val="0"/>
        </a:spcBef>
        <a:spcAft>
          <a:spcPct val="0"/>
        </a:spcAft>
        <a:defRPr sz="4400">
          <a:solidFill>
            <a:schemeClr val="accent2"/>
          </a:solidFill>
          <a:latin typeface="Times" charset="0"/>
          <a:ea typeface="ＭＳ Ｐゴシック" charset="0"/>
        </a:defRPr>
      </a:lvl8pPr>
      <a:lvl9pPr marL="1828800" algn="ctr" rtl="0" fontAlgn="base">
        <a:spcBef>
          <a:spcPct val="0"/>
        </a:spcBef>
        <a:spcAft>
          <a:spcPct val="0"/>
        </a:spcAft>
        <a:defRPr sz="4400">
          <a:solidFill>
            <a:schemeClr val="accent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800080"/>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11.bin"/><Relationship Id="rId14"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17.bin"/><Relationship Id="rId1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21.bin"/><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emf"/><Relationship Id="rId5" Type="http://schemas.openxmlformats.org/officeDocument/2006/relationships/oleObject" Target="../embeddings/oleObject26.bin"/><Relationship Id="rId4" Type="http://schemas.openxmlformats.org/officeDocument/2006/relationships/image" Target="../media/image41.emf"/></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533400" y="2286000"/>
            <a:ext cx="8153400" cy="1143000"/>
          </a:xfrm>
        </p:spPr>
        <p:txBody>
          <a:bodyPr/>
          <a:lstStyle/>
          <a:p>
            <a:pPr eaLnBrk="1" hangingPunct="1">
              <a:defRPr/>
            </a:pPr>
            <a:r>
              <a:rPr lang="en-US" dirty="0" smtClean="0">
                <a:cs typeface="+mj-cs"/>
              </a:rPr>
              <a:t>Thermodynamics for Cryogenics </a:t>
            </a:r>
            <a:r>
              <a:rPr lang="en-US" sz="2400" dirty="0" smtClean="0">
                <a:cs typeface="+mj-cs"/>
              </a:rPr>
              <a:t>with the emphasis here on large-scale helium cryogenics</a:t>
            </a:r>
          </a:p>
        </p:txBody>
      </p:sp>
      <p:sp>
        <p:nvSpPr>
          <p:cNvPr id="394243" name="Rectangle 3"/>
          <p:cNvSpPr>
            <a:spLocks noGrp="1" noChangeArrowheads="1"/>
          </p:cNvSpPr>
          <p:nvPr>
            <p:ph type="subTitle" idx="1"/>
          </p:nvPr>
        </p:nvSpPr>
        <p:spPr>
          <a:xfrm>
            <a:off x="1371600" y="4191000"/>
            <a:ext cx="6400800" cy="1447800"/>
          </a:xfrm>
        </p:spPr>
        <p:txBody>
          <a:bodyPr/>
          <a:lstStyle/>
          <a:p>
            <a:pPr eaLnBrk="1" hangingPunct="1">
              <a:defRPr/>
            </a:pPr>
            <a:r>
              <a:rPr lang="en-US" dirty="0" smtClean="0">
                <a:cs typeface="+mn-cs"/>
              </a:rPr>
              <a:t>Tom </a:t>
            </a:r>
            <a:r>
              <a:rPr lang="en-US" dirty="0" smtClean="0">
                <a:cs typeface="+mn-cs"/>
              </a:rPr>
              <a:t>Peterson, SLAC </a:t>
            </a:r>
            <a:endParaRPr lang="en-US" dirty="0" smtClean="0">
              <a:cs typeface="+mn-cs"/>
            </a:endParaRPr>
          </a:p>
          <a:p>
            <a:pPr eaLnBrk="1" hangingPunct="1">
              <a:defRPr/>
            </a:pPr>
            <a:r>
              <a:rPr lang="en-US" dirty="0" smtClean="0">
                <a:cs typeface="+mn-cs"/>
              </a:rPr>
              <a:t>January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gas approximation </a:t>
            </a:r>
            <a:endParaRPr lang="en-US" dirty="0"/>
          </a:p>
        </p:txBody>
      </p:sp>
      <p:sp>
        <p:nvSpPr>
          <p:cNvPr id="3" name="Content Placeholder 2"/>
          <p:cNvSpPr>
            <a:spLocks noGrp="1"/>
          </p:cNvSpPr>
          <p:nvPr>
            <p:ph idx="1"/>
          </p:nvPr>
        </p:nvSpPr>
        <p:spPr/>
        <p:txBody>
          <a:bodyPr/>
          <a:lstStyle/>
          <a:p>
            <a:r>
              <a:rPr lang="en-US" sz="2400" dirty="0" smtClean="0"/>
              <a:t>A perfect gas obeys the equation </a:t>
            </a:r>
            <a:r>
              <a:rPr lang="en-US" sz="2400" dirty="0" err="1"/>
              <a:t>P</a:t>
            </a:r>
            <a:r>
              <a:rPr lang="en-US" sz="2400" dirty="0" err="1" smtClean="0"/>
              <a:t>v</a:t>
            </a:r>
            <a:r>
              <a:rPr lang="en-US" sz="2400" dirty="0" smtClean="0"/>
              <a:t>=RT where R is a constant called the gas constant </a:t>
            </a:r>
          </a:p>
          <a:p>
            <a:r>
              <a:rPr lang="en-US" sz="2400" dirty="0" smtClean="0"/>
              <a:t>The internal energy of a perfect gas is a function of temperature alone,                      where c</a:t>
            </a:r>
            <a:r>
              <a:rPr lang="en-US" sz="2400" baseline="-25000" dirty="0" smtClean="0"/>
              <a:t>v</a:t>
            </a:r>
            <a:r>
              <a:rPr lang="en-US" sz="2400" dirty="0" smtClean="0"/>
              <a:t> is constant</a:t>
            </a:r>
          </a:p>
          <a:p>
            <a:r>
              <a:rPr lang="en-US" sz="2400" dirty="0" smtClean="0"/>
              <a:t>Since h = u +</a:t>
            </a:r>
            <a:r>
              <a:rPr lang="en-US" sz="2400" dirty="0" err="1" smtClean="0"/>
              <a:t>Pv</a:t>
            </a:r>
            <a:r>
              <a:rPr lang="en-US" sz="2400" dirty="0" smtClean="0"/>
              <a:t>, so h = u + RT for a perfect gas, enthalpy is also a function of temperature alone for a perfect gas,                    where </a:t>
            </a:r>
            <a:r>
              <a:rPr lang="en-US" sz="2400" dirty="0" err="1" smtClean="0"/>
              <a:t>c</a:t>
            </a:r>
            <a:r>
              <a:rPr lang="en-US" sz="2400" baseline="-25000" dirty="0" err="1" smtClean="0"/>
              <a:t>p</a:t>
            </a:r>
            <a:r>
              <a:rPr lang="en-US" sz="2400" dirty="0" smtClean="0"/>
              <a:t> is constant.    </a:t>
            </a:r>
          </a:p>
          <a:p>
            <a:endParaRPr lang="en-US" sz="2400" dirty="0" smtClean="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dirty="0" smtClean="0"/>
              <a:t>Thermodynamics for Cryogenics   Tom Peterson</a:t>
            </a:r>
            <a:endParaRPr lang="en-US" dirty="0"/>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21803708"/>
              </p:ext>
            </p:extLst>
          </p:nvPr>
        </p:nvGraphicFramePr>
        <p:xfrm>
          <a:off x="3505200" y="2971800"/>
          <a:ext cx="1524374" cy="488950"/>
        </p:xfrm>
        <a:graphic>
          <a:graphicData uri="http://schemas.openxmlformats.org/presentationml/2006/ole">
            <mc:AlternateContent xmlns:mc="http://schemas.openxmlformats.org/markup-compatibility/2006">
              <mc:Choice xmlns:v="urn:schemas-microsoft-com:vml" Requires="v">
                <p:oleObj spid="_x0000_s227533" name="Equation" r:id="rId3" imgW="673100" imgH="215900" progId="Equation.3">
                  <p:embed/>
                </p:oleObj>
              </mc:Choice>
              <mc:Fallback>
                <p:oleObj name="Equation" r:id="rId3" imgW="673100" imgH="215900" progId="Equation.3">
                  <p:embed/>
                  <p:pic>
                    <p:nvPicPr>
                      <p:cNvPr id="0" name=""/>
                      <p:cNvPicPr/>
                      <p:nvPr/>
                    </p:nvPicPr>
                    <p:blipFill>
                      <a:blip r:embed="rId4"/>
                      <a:stretch>
                        <a:fillRect/>
                      </a:stretch>
                    </p:blipFill>
                    <p:spPr>
                      <a:xfrm>
                        <a:off x="3505200" y="2971800"/>
                        <a:ext cx="1524374" cy="488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3125906"/>
              </p:ext>
            </p:extLst>
          </p:nvPr>
        </p:nvGraphicFramePr>
        <p:xfrm>
          <a:off x="3810000" y="4114800"/>
          <a:ext cx="1600200" cy="533400"/>
        </p:xfrm>
        <a:graphic>
          <a:graphicData uri="http://schemas.openxmlformats.org/presentationml/2006/ole">
            <mc:AlternateContent xmlns:mc="http://schemas.openxmlformats.org/markup-compatibility/2006">
              <mc:Choice xmlns:v="urn:schemas-microsoft-com:vml" Requires="v">
                <p:oleObj spid="_x0000_s227534" name="Equation" r:id="rId5" imgW="685800" imgH="228600" progId="Equation.3">
                  <p:embed/>
                </p:oleObj>
              </mc:Choice>
              <mc:Fallback>
                <p:oleObj name="Equation" r:id="rId5" imgW="685800" imgH="228600" progId="Equation.3">
                  <p:embed/>
                  <p:pic>
                    <p:nvPicPr>
                      <p:cNvPr id="0" name=""/>
                      <p:cNvPicPr/>
                      <p:nvPr/>
                    </p:nvPicPr>
                    <p:blipFill>
                      <a:blip r:embed="rId6"/>
                      <a:stretch>
                        <a:fillRect/>
                      </a:stretch>
                    </p:blipFill>
                    <p:spPr>
                      <a:xfrm>
                        <a:off x="3810000" y="4114800"/>
                        <a:ext cx="1600200" cy="533400"/>
                      </a:xfrm>
                      <a:prstGeom prst="rect">
                        <a:avLst/>
                      </a:prstGeom>
                    </p:spPr>
                  </p:pic>
                </p:oleObj>
              </mc:Fallback>
            </mc:AlternateContent>
          </a:graphicData>
        </a:graphic>
      </p:graphicFrame>
    </p:spTree>
    <p:extLst>
      <p:ext uri="{BB962C8B-B14F-4D97-AF65-F5344CB8AC3E}">
        <p14:creationId xmlns:p14="http://schemas.microsoft.com/office/powerpoint/2010/main" val="357662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Pv</a:t>
            </a:r>
            <a:r>
              <a:rPr lang="en-US" dirty="0" smtClean="0"/>
              <a:t>/RT versus P for helium</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11</a:t>
            </a:fld>
            <a:endParaRPr lang="en-US"/>
          </a:p>
        </p:txBody>
      </p:sp>
      <p:pic>
        <p:nvPicPr>
          <p:cNvPr id="7" name="Picture 6" descr="HeliumCompressibilityPlo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638300"/>
            <a:ext cx="6426200" cy="4305300"/>
          </a:xfrm>
          <a:prstGeom prst="rect">
            <a:avLst/>
          </a:prstGeom>
        </p:spPr>
      </p:pic>
      <p:sp>
        <p:nvSpPr>
          <p:cNvPr id="8" name="TextBox 7"/>
          <p:cNvSpPr txBox="1"/>
          <p:nvPr/>
        </p:nvSpPr>
        <p:spPr>
          <a:xfrm>
            <a:off x="3810000" y="5867400"/>
            <a:ext cx="1694883" cy="369332"/>
          </a:xfrm>
          <a:prstGeom prst="rect">
            <a:avLst/>
          </a:prstGeom>
          <a:noFill/>
        </p:spPr>
        <p:txBody>
          <a:bodyPr wrap="none" rtlCol="0">
            <a:spAutoFit/>
          </a:bodyPr>
          <a:lstStyle/>
          <a:p>
            <a:r>
              <a:rPr lang="en-US" sz="1800" dirty="0" smtClean="0"/>
              <a:t>Pressure (</a:t>
            </a:r>
            <a:r>
              <a:rPr lang="en-US" sz="1800" dirty="0" err="1" smtClean="0"/>
              <a:t>atm</a:t>
            </a:r>
            <a:r>
              <a:rPr lang="en-US" sz="1800" dirty="0" smtClean="0"/>
              <a:t>)</a:t>
            </a:r>
            <a:endParaRPr lang="en-US" sz="1800" dirty="0"/>
          </a:p>
        </p:txBody>
      </p:sp>
      <p:sp>
        <p:nvSpPr>
          <p:cNvPr id="9" name="TextBox 8"/>
          <p:cNvSpPr txBox="1"/>
          <p:nvPr/>
        </p:nvSpPr>
        <p:spPr>
          <a:xfrm>
            <a:off x="533400" y="3440668"/>
            <a:ext cx="786994" cy="369332"/>
          </a:xfrm>
          <a:prstGeom prst="rect">
            <a:avLst/>
          </a:prstGeom>
          <a:noFill/>
        </p:spPr>
        <p:txBody>
          <a:bodyPr wrap="none" rtlCol="0">
            <a:spAutoFit/>
          </a:bodyPr>
          <a:lstStyle/>
          <a:p>
            <a:r>
              <a:rPr lang="en-US" sz="1800" dirty="0" err="1" smtClean="0"/>
              <a:t>Pv</a:t>
            </a:r>
            <a:r>
              <a:rPr lang="en-US" sz="1800" dirty="0" smtClean="0"/>
              <a:t>/RT</a:t>
            </a:r>
            <a:endParaRPr lang="en-US" sz="1800" dirty="0"/>
          </a:p>
        </p:txBody>
      </p:sp>
      <p:sp>
        <p:nvSpPr>
          <p:cNvPr id="10" name="TextBox 9"/>
          <p:cNvSpPr txBox="1"/>
          <p:nvPr/>
        </p:nvSpPr>
        <p:spPr>
          <a:xfrm>
            <a:off x="3505200" y="4724400"/>
            <a:ext cx="646331" cy="369332"/>
          </a:xfrm>
          <a:prstGeom prst="rect">
            <a:avLst/>
          </a:prstGeom>
          <a:noFill/>
        </p:spPr>
        <p:txBody>
          <a:bodyPr wrap="none" rtlCol="0">
            <a:spAutoFit/>
          </a:bodyPr>
          <a:lstStyle/>
          <a:p>
            <a:r>
              <a:rPr lang="en-US" sz="1800" dirty="0" smtClean="0"/>
              <a:t>20 K</a:t>
            </a:r>
            <a:endParaRPr lang="en-US" sz="1800" dirty="0"/>
          </a:p>
        </p:txBody>
      </p:sp>
      <p:sp>
        <p:nvSpPr>
          <p:cNvPr id="11" name="TextBox 10"/>
          <p:cNvSpPr txBox="1"/>
          <p:nvPr/>
        </p:nvSpPr>
        <p:spPr>
          <a:xfrm>
            <a:off x="2743200" y="3810000"/>
            <a:ext cx="774571" cy="369332"/>
          </a:xfrm>
          <a:prstGeom prst="rect">
            <a:avLst/>
          </a:prstGeom>
          <a:noFill/>
        </p:spPr>
        <p:txBody>
          <a:bodyPr wrap="none" rtlCol="0">
            <a:spAutoFit/>
          </a:bodyPr>
          <a:lstStyle/>
          <a:p>
            <a:r>
              <a:rPr lang="en-US" sz="1800" dirty="0" smtClean="0"/>
              <a:t>300 K</a:t>
            </a:r>
            <a:endParaRPr lang="en-US" sz="1800" dirty="0"/>
          </a:p>
        </p:txBody>
      </p:sp>
    </p:spTree>
    <p:extLst>
      <p:ext uri="{BB962C8B-B14F-4D97-AF65-F5344CB8AC3E}">
        <p14:creationId xmlns:p14="http://schemas.microsoft.com/office/powerpoint/2010/main" val="9515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 of State</a:t>
            </a:r>
            <a:endParaRPr lang="en-US" dirty="0"/>
          </a:p>
        </p:txBody>
      </p:sp>
      <p:sp>
        <p:nvSpPr>
          <p:cNvPr id="3" name="Content Placeholder 2"/>
          <p:cNvSpPr>
            <a:spLocks noGrp="1"/>
          </p:cNvSpPr>
          <p:nvPr>
            <p:ph idx="1"/>
          </p:nvPr>
        </p:nvSpPr>
        <p:spPr/>
        <p:txBody>
          <a:bodyPr/>
          <a:lstStyle/>
          <a:p>
            <a:r>
              <a:rPr lang="en-US" sz="2400" dirty="0"/>
              <a:t>I</a:t>
            </a:r>
            <a:r>
              <a:rPr lang="en-US" sz="2400" dirty="0" smtClean="0"/>
              <a:t>n many cases, </a:t>
            </a:r>
            <a:r>
              <a:rPr lang="en-US" sz="2400" dirty="0" err="1" smtClean="0"/>
              <a:t>Pv</a:t>
            </a:r>
            <a:r>
              <a:rPr lang="en-US" sz="2400" dirty="0" smtClean="0"/>
              <a:t>=RT may be a good approximation</a:t>
            </a:r>
          </a:p>
          <a:p>
            <a:pPr lvl="1"/>
            <a:r>
              <a:rPr lang="en-US" sz="2000" dirty="0" smtClean="0"/>
              <a:t>For example, far enough from the critical pressure and from the condensation temperature </a:t>
            </a:r>
          </a:p>
          <a:p>
            <a:pPr lvl="1"/>
            <a:r>
              <a:rPr lang="en-US" sz="2000" dirty="0" smtClean="0"/>
              <a:t>Good to within 10% for helium down to 8 K </a:t>
            </a:r>
          </a:p>
          <a:p>
            <a:r>
              <a:rPr lang="en-US" sz="2400" dirty="0" smtClean="0"/>
              <a:t>Terms may be added to account for deviations from </a:t>
            </a:r>
            <a:r>
              <a:rPr lang="en-US" sz="2400" dirty="0" err="1" smtClean="0"/>
              <a:t>Pv</a:t>
            </a:r>
            <a:r>
              <a:rPr lang="en-US" sz="2400" dirty="0" smtClean="0"/>
              <a:t>=RT, such as </a:t>
            </a:r>
          </a:p>
          <a:p>
            <a:pPr marL="0" indent="0">
              <a:buNone/>
            </a:pPr>
            <a:endParaRPr lang="en-US" sz="2400" dirty="0" smtClean="0"/>
          </a:p>
          <a:p>
            <a:r>
              <a:rPr lang="en-US" sz="2400" dirty="0" smtClean="0"/>
              <a:t>This is called the “</a:t>
            </a:r>
            <a:r>
              <a:rPr lang="en-US" sz="2400" dirty="0" err="1" smtClean="0"/>
              <a:t>virial</a:t>
            </a:r>
            <a:r>
              <a:rPr lang="en-US" sz="2400" dirty="0" smtClean="0"/>
              <a:t> equation”, and the coefficients B, C, etc. are called “</a:t>
            </a:r>
            <a:r>
              <a:rPr lang="en-US" sz="2400" dirty="0" err="1" smtClean="0"/>
              <a:t>virial</a:t>
            </a:r>
            <a:r>
              <a:rPr lang="en-US" sz="2400" dirty="0" smtClean="0"/>
              <a:t> coefficients”. </a:t>
            </a:r>
            <a:endParaRPr lang="en-US" dirty="0" smtClean="0"/>
          </a:p>
          <a:p>
            <a:r>
              <a:rPr lang="en-US" sz="2400" dirty="0" smtClean="0"/>
              <a:t>Equations of state enable calculation of fluid properties based on measurements of some of the basic properties</a:t>
            </a:r>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0387326"/>
              </p:ext>
            </p:extLst>
          </p:nvPr>
        </p:nvGraphicFramePr>
        <p:xfrm>
          <a:off x="3352800" y="3644900"/>
          <a:ext cx="3648587" cy="927100"/>
        </p:xfrm>
        <a:graphic>
          <a:graphicData uri="http://schemas.openxmlformats.org/presentationml/2006/ole">
            <mc:AlternateContent xmlns:mc="http://schemas.openxmlformats.org/markup-compatibility/2006">
              <mc:Choice xmlns:v="urn:schemas-microsoft-com:vml" Requires="v">
                <p:oleObj spid="_x0000_s223361" name="Equation" r:id="rId3" imgW="1549400" imgH="393700" progId="Equation.3">
                  <p:embed/>
                </p:oleObj>
              </mc:Choice>
              <mc:Fallback>
                <p:oleObj name="Equation" r:id="rId3" imgW="1549400" imgH="393700" progId="Equation.3">
                  <p:embed/>
                  <p:pic>
                    <p:nvPicPr>
                      <p:cNvPr id="0" name=""/>
                      <p:cNvPicPr/>
                      <p:nvPr/>
                    </p:nvPicPr>
                    <p:blipFill>
                      <a:blip r:embed="rId4"/>
                      <a:stretch>
                        <a:fillRect/>
                      </a:stretch>
                    </p:blipFill>
                    <p:spPr>
                      <a:xfrm>
                        <a:off x="3352800" y="3644900"/>
                        <a:ext cx="3648587" cy="927100"/>
                      </a:xfrm>
                      <a:prstGeom prst="rect">
                        <a:avLst/>
                      </a:prstGeom>
                    </p:spPr>
                  </p:pic>
                </p:oleObj>
              </mc:Fallback>
            </mc:AlternateContent>
          </a:graphicData>
        </a:graphic>
      </p:graphicFrame>
    </p:spTree>
    <p:extLst>
      <p:ext uri="{BB962C8B-B14F-4D97-AF65-F5344CB8AC3E}">
        <p14:creationId xmlns:p14="http://schemas.microsoft.com/office/powerpoint/2010/main" val="305943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January, 2017    USPAS</a:t>
            </a:r>
            <a:endParaRPr lang="en-US"/>
          </a:p>
        </p:txBody>
      </p:sp>
      <p:sp>
        <p:nvSpPr>
          <p:cNvPr id="6" name="Footer Placeholder 5"/>
          <p:cNvSpPr>
            <a:spLocks noGrp="1"/>
          </p:cNvSpPr>
          <p:nvPr>
            <p:ph type="ftr" sz="quarter" idx="11"/>
          </p:nvPr>
        </p:nvSpPr>
        <p:spPr/>
        <p:txBody>
          <a:bodyPr/>
          <a:lstStyle/>
          <a:p>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fld id="{1AE1D366-6625-834B-BA15-7A756139888B}" type="slidenum">
              <a:rPr lang="en-US"/>
              <a:pPr/>
              <a:t>13</a:t>
            </a:fld>
            <a:endParaRPr lang="en-US"/>
          </a:p>
        </p:txBody>
      </p:sp>
      <p:sp>
        <p:nvSpPr>
          <p:cNvPr id="503810" name="Rectangle 2"/>
          <p:cNvSpPr>
            <a:spLocks noGrp="1" noChangeArrowheads="1"/>
          </p:cNvSpPr>
          <p:nvPr>
            <p:ph type="title"/>
          </p:nvPr>
        </p:nvSpPr>
        <p:spPr>
          <a:xfrm>
            <a:off x="685800" y="838200"/>
            <a:ext cx="4419600" cy="2057400"/>
          </a:xfrm>
        </p:spPr>
        <p:txBody>
          <a:bodyPr/>
          <a:lstStyle/>
          <a:p>
            <a:r>
              <a:rPr lang="en-US" sz="4000"/>
              <a:t>Helium phase diagram </a:t>
            </a:r>
            <a:br>
              <a:rPr lang="en-US" sz="4000"/>
            </a:br>
            <a:r>
              <a:rPr lang="en-US" sz="2800"/>
              <a:t>(Steven W. VanSciver, </a:t>
            </a:r>
            <a:r>
              <a:rPr lang="en-US" sz="2800" u="sng"/>
              <a:t>Helium Cryogenics</a:t>
            </a:r>
            <a:r>
              <a:rPr lang="en-US" sz="2800"/>
              <a:t>, p. 54)</a:t>
            </a:r>
            <a:endParaRPr lang="en-US"/>
          </a:p>
        </p:txBody>
      </p:sp>
      <p:sp>
        <p:nvSpPr>
          <p:cNvPr id="503811" name="Rectangle 3"/>
          <p:cNvSpPr>
            <a:spLocks noGrp="1" noChangeArrowheads="1"/>
          </p:cNvSpPr>
          <p:nvPr>
            <p:ph type="body" sz="half" idx="1"/>
          </p:nvPr>
        </p:nvSpPr>
        <p:spPr>
          <a:xfrm>
            <a:off x="685800" y="3360738"/>
            <a:ext cx="3810000" cy="2735262"/>
          </a:xfrm>
        </p:spPr>
        <p:txBody>
          <a:bodyPr/>
          <a:lstStyle/>
          <a:p>
            <a:r>
              <a:rPr lang="en-US" sz="2800"/>
              <a:t>Critical point is 5.2 K, 2.245 atm </a:t>
            </a:r>
          </a:p>
          <a:p>
            <a:r>
              <a:rPr lang="en-US" sz="2800"/>
              <a:t>Lambda transition from helum I to helium II is 2.172 K </a:t>
            </a:r>
          </a:p>
        </p:txBody>
      </p:sp>
      <p:pic>
        <p:nvPicPr>
          <p:cNvPr id="503812" name="Picture 4" descr="HeliumPhaseDia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24413" y="914400"/>
            <a:ext cx="3916362" cy="5181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41A52585-15FC-3047-92C6-15FE40A981A4}" type="slidenum">
              <a:rPr lang="en-US" smtClean="0"/>
              <a:pPr>
                <a:defRPr/>
              </a:pPr>
              <a:t>14</a:t>
            </a:fld>
            <a:endParaRPr lang="en-US"/>
          </a:p>
        </p:txBody>
      </p:sp>
      <p:pic>
        <p:nvPicPr>
          <p:cNvPr id="8" name="Picture 7" descr="WaterPhaseDiagram-Obert.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357" y="0"/>
            <a:ext cx="4660243" cy="6858000"/>
          </a:xfrm>
          <a:prstGeom prst="rect">
            <a:avLst/>
          </a:prstGeom>
        </p:spPr>
      </p:pic>
      <p:sp>
        <p:nvSpPr>
          <p:cNvPr id="9" name="TextBox 8"/>
          <p:cNvSpPr txBox="1"/>
          <p:nvPr/>
        </p:nvSpPr>
        <p:spPr>
          <a:xfrm>
            <a:off x="381000" y="2133600"/>
            <a:ext cx="2505814" cy="1200328"/>
          </a:xfrm>
          <a:prstGeom prst="rect">
            <a:avLst/>
          </a:prstGeom>
          <a:noFill/>
        </p:spPr>
        <p:txBody>
          <a:bodyPr wrap="none" rtlCol="0">
            <a:spAutoFit/>
          </a:bodyPr>
          <a:lstStyle/>
          <a:p>
            <a:r>
              <a:rPr lang="en-US" dirty="0" smtClean="0"/>
              <a:t>From </a:t>
            </a:r>
            <a:r>
              <a:rPr lang="en-US" dirty="0" err="1" smtClean="0"/>
              <a:t>Obert</a:t>
            </a:r>
            <a:r>
              <a:rPr lang="en-US" dirty="0" smtClean="0"/>
              <a:t>, </a:t>
            </a:r>
          </a:p>
          <a:p>
            <a:r>
              <a:rPr lang="en-US" dirty="0" smtClean="0"/>
              <a:t>Concepts of </a:t>
            </a:r>
          </a:p>
          <a:p>
            <a:r>
              <a:rPr lang="en-US" dirty="0" smtClean="0"/>
              <a:t>Thermodynamics</a:t>
            </a:r>
            <a:endParaRPr lang="en-US" dirty="0"/>
          </a:p>
        </p:txBody>
      </p:sp>
    </p:spTree>
    <p:extLst>
      <p:ext uri="{BB962C8B-B14F-4D97-AF65-F5344CB8AC3E}">
        <p14:creationId xmlns:p14="http://schemas.microsoft.com/office/powerpoint/2010/main" val="147167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a:t>
            </a:r>
            <a:endParaRPr lang="en-US" dirty="0"/>
          </a:p>
        </p:txBody>
      </p:sp>
      <p:sp>
        <p:nvSpPr>
          <p:cNvPr id="3" name="Content Placeholder 2"/>
          <p:cNvSpPr>
            <a:spLocks noGrp="1"/>
          </p:cNvSpPr>
          <p:nvPr>
            <p:ph idx="1"/>
          </p:nvPr>
        </p:nvSpPr>
        <p:spPr/>
        <p:txBody>
          <a:bodyPr/>
          <a:lstStyle/>
          <a:p>
            <a:r>
              <a:rPr lang="en-US" sz="2800" dirty="0" smtClean="0"/>
              <a:t>Least intuitive of the common properties </a:t>
            </a:r>
          </a:p>
          <a:p>
            <a:r>
              <a:rPr lang="en-US" sz="2800" dirty="0" smtClean="0"/>
              <a:t>Definition of entropy is based on energy change in a perfect, loss-free (reversible) process </a:t>
            </a:r>
          </a:p>
          <a:p>
            <a:endParaRPr lang="en-US" dirty="0" smtClean="0"/>
          </a:p>
          <a:p>
            <a:endParaRPr lang="en-US" dirty="0" smtClean="0"/>
          </a:p>
          <a:p>
            <a:r>
              <a:rPr lang="en-US" sz="2800" dirty="0"/>
              <a:t>Entropy is the property which is held constant in a adiabatic (no heat flow in or out) reversible process like the perfect closed piston compression and expansion </a:t>
            </a:r>
          </a:p>
          <a:p>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95980154"/>
              </p:ext>
            </p:extLst>
          </p:nvPr>
        </p:nvGraphicFramePr>
        <p:xfrm>
          <a:off x="3505200" y="3276600"/>
          <a:ext cx="1848464" cy="1061155"/>
        </p:xfrm>
        <a:graphic>
          <a:graphicData uri="http://schemas.openxmlformats.org/presentationml/2006/ole">
            <mc:AlternateContent xmlns:mc="http://schemas.openxmlformats.org/markup-compatibility/2006">
              <mc:Choice xmlns:v="urn:schemas-microsoft-com:vml" Requires="v">
                <p:oleObj spid="_x0000_s200852" name="Equation" r:id="rId3" imgW="685800" imgH="393700" progId="Equation.3">
                  <p:embed/>
                </p:oleObj>
              </mc:Choice>
              <mc:Fallback>
                <p:oleObj name="Equation" r:id="rId3" imgW="685800" imgH="393700" progId="Equation.3">
                  <p:embed/>
                  <p:pic>
                    <p:nvPicPr>
                      <p:cNvPr id="0" name=""/>
                      <p:cNvPicPr/>
                      <p:nvPr/>
                    </p:nvPicPr>
                    <p:blipFill>
                      <a:blip r:embed="rId4"/>
                      <a:stretch>
                        <a:fillRect/>
                      </a:stretch>
                    </p:blipFill>
                    <p:spPr>
                      <a:xfrm>
                        <a:off x="3505200" y="3276600"/>
                        <a:ext cx="1848464" cy="1061155"/>
                      </a:xfrm>
                      <a:prstGeom prst="rect">
                        <a:avLst/>
                      </a:prstGeom>
                    </p:spPr>
                  </p:pic>
                </p:oleObj>
              </mc:Fallback>
            </mc:AlternateContent>
          </a:graphicData>
        </a:graphic>
      </p:graphicFrame>
    </p:spTree>
    <p:extLst>
      <p:ext uri="{BB962C8B-B14F-4D97-AF65-F5344CB8AC3E}">
        <p14:creationId xmlns:p14="http://schemas.microsoft.com/office/powerpoint/2010/main" val="30602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2895600" cy="5029200"/>
          </a:xfrm>
        </p:spPr>
        <p:txBody>
          <a:bodyPr/>
          <a:lstStyle/>
          <a:p>
            <a:r>
              <a:rPr lang="en-US" dirty="0" smtClean="0"/>
              <a:t>T-s diagram for helium </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16</a:t>
            </a:fld>
            <a:endParaRPr lang="en-US"/>
          </a:p>
        </p:txBody>
      </p:sp>
      <p:pic>
        <p:nvPicPr>
          <p:cNvPr id="8" name="Picture 7" descr="HeliumT-s-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185" y="0"/>
            <a:ext cx="5142815" cy="6858000"/>
          </a:xfrm>
          <a:prstGeom prst="rect">
            <a:avLst/>
          </a:prstGeom>
        </p:spPr>
      </p:pic>
    </p:spTree>
    <p:extLst>
      <p:ext uri="{BB962C8B-B14F-4D97-AF65-F5344CB8AC3E}">
        <p14:creationId xmlns:p14="http://schemas.microsoft.com/office/powerpoint/2010/main" val="128806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TdS</a:t>
            </a:r>
            <a:r>
              <a:rPr lang="en-US" dirty="0" smtClean="0"/>
              <a:t> equations</a:t>
            </a:r>
            <a:endParaRPr lang="en-US" dirty="0"/>
          </a:p>
        </p:txBody>
      </p:sp>
      <p:sp>
        <p:nvSpPr>
          <p:cNvPr id="3" name="Content Placeholder 2"/>
          <p:cNvSpPr>
            <a:spLocks noGrp="1"/>
          </p:cNvSpPr>
          <p:nvPr>
            <p:ph idx="1"/>
          </p:nvPr>
        </p:nvSpPr>
        <p:spPr/>
        <p:txBody>
          <a:bodyPr/>
          <a:lstStyle/>
          <a:p>
            <a:r>
              <a:rPr lang="en-US" sz="2800" dirty="0" smtClean="0"/>
              <a:t>From the first law (energy conservation) for a closed system with reversible addition or removal of heat and mechanical work (</a:t>
            </a:r>
            <a:r>
              <a:rPr lang="en-US" sz="2800" dirty="0" err="1" smtClean="0"/>
              <a:t>pdV</a:t>
            </a:r>
            <a:r>
              <a:rPr lang="en-US" sz="2800" dirty="0" smtClean="0"/>
              <a:t>), we have: </a:t>
            </a:r>
            <a:endParaRPr lang="en-US" sz="2800" dirty="0"/>
          </a:p>
          <a:p>
            <a:endParaRPr lang="en-US" sz="2800" dirty="0" smtClean="0"/>
          </a:p>
          <a:p>
            <a:r>
              <a:rPr lang="en-US" sz="2800" dirty="0" smtClean="0"/>
              <a:t>With                      we have the first </a:t>
            </a:r>
            <a:r>
              <a:rPr lang="en-US" sz="2800" dirty="0" err="1" smtClean="0"/>
              <a:t>TdS</a:t>
            </a:r>
            <a:r>
              <a:rPr lang="en-US" sz="2800" dirty="0" smtClean="0"/>
              <a:t> equation: </a:t>
            </a:r>
          </a:p>
          <a:p>
            <a:pPr marL="0" indent="0">
              <a:buNone/>
            </a:pPr>
            <a:r>
              <a:rPr lang="en-US" sz="2800" dirty="0" smtClean="0"/>
              <a:t> </a:t>
            </a:r>
          </a:p>
          <a:p>
            <a:r>
              <a:rPr lang="en-US" sz="2800" dirty="0" smtClean="0"/>
              <a:t>From </a:t>
            </a:r>
          </a:p>
          <a:p>
            <a:r>
              <a:rPr lang="en-US" sz="2800" dirty="0" smtClean="0"/>
              <a:t>Which gives us the second </a:t>
            </a:r>
            <a:r>
              <a:rPr lang="en-US" sz="2800" dirty="0" err="1" smtClean="0"/>
              <a:t>TdS</a:t>
            </a:r>
            <a:r>
              <a:rPr lang="en-US" sz="2800" dirty="0" smtClean="0"/>
              <a:t> equation:   </a:t>
            </a:r>
            <a:endParaRPr lang="en-US" sz="28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78670188"/>
              </p:ext>
            </p:extLst>
          </p:nvPr>
        </p:nvGraphicFramePr>
        <p:xfrm>
          <a:off x="2895600" y="3124200"/>
          <a:ext cx="2819400" cy="550917"/>
        </p:xfrm>
        <a:graphic>
          <a:graphicData uri="http://schemas.openxmlformats.org/presentationml/2006/ole">
            <mc:AlternateContent xmlns:mc="http://schemas.openxmlformats.org/markup-compatibility/2006">
              <mc:Choice xmlns:v="urn:schemas-microsoft-com:vml" Requires="v">
                <p:oleObj spid="_x0000_s224968" name="Equation" r:id="rId3" imgW="1104900" imgH="215900" progId="Equation.3">
                  <p:embed/>
                </p:oleObj>
              </mc:Choice>
              <mc:Fallback>
                <p:oleObj name="Equation" r:id="rId3" imgW="1104900" imgH="215900" progId="Equation.3">
                  <p:embed/>
                  <p:pic>
                    <p:nvPicPr>
                      <p:cNvPr id="0" name=""/>
                      <p:cNvPicPr/>
                      <p:nvPr/>
                    </p:nvPicPr>
                    <p:blipFill>
                      <a:blip r:embed="rId4"/>
                      <a:stretch>
                        <a:fillRect/>
                      </a:stretch>
                    </p:blipFill>
                    <p:spPr>
                      <a:xfrm>
                        <a:off x="2895600" y="3124200"/>
                        <a:ext cx="2819400" cy="55091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27964593"/>
              </p:ext>
            </p:extLst>
          </p:nvPr>
        </p:nvGraphicFramePr>
        <p:xfrm>
          <a:off x="1905000" y="3654972"/>
          <a:ext cx="1828800" cy="536028"/>
        </p:xfrm>
        <a:graphic>
          <a:graphicData uri="http://schemas.openxmlformats.org/presentationml/2006/ole">
            <mc:AlternateContent xmlns:mc="http://schemas.openxmlformats.org/markup-compatibility/2006">
              <mc:Choice xmlns:v="urn:schemas-microsoft-com:vml" Requires="v">
                <p:oleObj spid="_x0000_s224969" name="Equation" r:id="rId5" imgW="736600" imgH="215900" progId="Equation.3">
                  <p:embed/>
                </p:oleObj>
              </mc:Choice>
              <mc:Fallback>
                <p:oleObj name="Equation" r:id="rId5" imgW="736600" imgH="215900" progId="Equation.3">
                  <p:embed/>
                  <p:pic>
                    <p:nvPicPr>
                      <p:cNvPr id="0" name=""/>
                      <p:cNvPicPr/>
                      <p:nvPr/>
                    </p:nvPicPr>
                    <p:blipFill>
                      <a:blip r:embed="rId6"/>
                      <a:stretch>
                        <a:fillRect/>
                      </a:stretch>
                    </p:blipFill>
                    <p:spPr>
                      <a:xfrm>
                        <a:off x="1905000" y="3654972"/>
                        <a:ext cx="1828800" cy="53602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23211907"/>
              </p:ext>
            </p:extLst>
          </p:nvPr>
        </p:nvGraphicFramePr>
        <p:xfrm>
          <a:off x="2819399" y="4192859"/>
          <a:ext cx="2667001" cy="455341"/>
        </p:xfrm>
        <a:graphic>
          <a:graphicData uri="http://schemas.openxmlformats.org/presentationml/2006/ole">
            <mc:AlternateContent xmlns:mc="http://schemas.openxmlformats.org/markup-compatibility/2006">
              <mc:Choice xmlns:v="urn:schemas-microsoft-com:vml" Requires="v">
                <p:oleObj spid="_x0000_s224970" name="Equation" r:id="rId7" imgW="1041400" imgH="177800" progId="Equation.3">
                  <p:embed/>
                </p:oleObj>
              </mc:Choice>
              <mc:Fallback>
                <p:oleObj name="Equation" r:id="rId7" imgW="1041400" imgH="177800" progId="Equation.3">
                  <p:embed/>
                  <p:pic>
                    <p:nvPicPr>
                      <p:cNvPr id="0" name=""/>
                      <p:cNvPicPr/>
                      <p:nvPr/>
                    </p:nvPicPr>
                    <p:blipFill>
                      <a:blip r:embed="rId8"/>
                      <a:stretch>
                        <a:fillRect/>
                      </a:stretch>
                    </p:blipFill>
                    <p:spPr>
                      <a:xfrm>
                        <a:off x="2819399" y="4192859"/>
                        <a:ext cx="2667001" cy="45534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88252081"/>
              </p:ext>
            </p:extLst>
          </p:nvPr>
        </p:nvGraphicFramePr>
        <p:xfrm>
          <a:off x="2057400" y="4785360"/>
          <a:ext cx="1828800" cy="396240"/>
        </p:xfrm>
        <a:graphic>
          <a:graphicData uri="http://schemas.openxmlformats.org/presentationml/2006/ole">
            <mc:AlternateContent xmlns:mc="http://schemas.openxmlformats.org/markup-compatibility/2006">
              <mc:Choice xmlns:v="urn:schemas-microsoft-com:vml" Requires="v">
                <p:oleObj spid="_x0000_s224971" name="Equation" r:id="rId9" imgW="762000" imgH="165100" progId="Equation.3">
                  <p:embed/>
                </p:oleObj>
              </mc:Choice>
              <mc:Fallback>
                <p:oleObj name="Equation" r:id="rId9" imgW="762000" imgH="165100" progId="Equation.3">
                  <p:embed/>
                  <p:pic>
                    <p:nvPicPr>
                      <p:cNvPr id="0" name=""/>
                      <p:cNvPicPr/>
                      <p:nvPr/>
                    </p:nvPicPr>
                    <p:blipFill>
                      <a:blip r:embed="rId10"/>
                      <a:stretch>
                        <a:fillRect/>
                      </a:stretch>
                    </p:blipFill>
                    <p:spPr>
                      <a:xfrm>
                        <a:off x="2057400" y="4785360"/>
                        <a:ext cx="1828800" cy="39624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96185310"/>
              </p:ext>
            </p:extLst>
          </p:nvPr>
        </p:nvGraphicFramePr>
        <p:xfrm>
          <a:off x="4114800" y="4724400"/>
          <a:ext cx="3559630" cy="457200"/>
        </p:xfrm>
        <a:graphic>
          <a:graphicData uri="http://schemas.openxmlformats.org/presentationml/2006/ole">
            <mc:AlternateContent xmlns:mc="http://schemas.openxmlformats.org/markup-compatibility/2006">
              <mc:Choice xmlns:v="urn:schemas-microsoft-com:vml" Requires="v">
                <p:oleObj spid="_x0000_s224972" name="Equation" r:id="rId11" imgW="1384300" imgH="177800" progId="Equation.3">
                  <p:embed/>
                </p:oleObj>
              </mc:Choice>
              <mc:Fallback>
                <p:oleObj name="Equation" r:id="rId11" imgW="1384300" imgH="177800" progId="Equation.3">
                  <p:embed/>
                  <p:pic>
                    <p:nvPicPr>
                      <p:cNvPr id="0" name=""/>
                      <p:cNvPicPr/>
                      <p:nvPr/>
                    </p:nvPicPr>
                    <p:blipFill>
                      <a:blip r:embed="rId12"/>
                      <a:stretch>
                        <a:fillRect/>
                      </a:stretch>
                    </p:blipFill>
                    <p:spPr>
                      <a:xfrm>
                        <a:off x="4114800" y="4724400"/>
                        <a:ext cx="3559630" cy="457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56949940"/>
              </p:ext>
            </p:extLst>
          </p:nvPr>
        </p:nvGraphicFramePr>
        <p:xfrm>
          <a:off x="2895600" y="5638800"/>
          <a:ext cx="2612572" cy="457200"/>
        </p:xfrm>
        <a:graphic>
          <a:graphicData uri="http://schemas.openxmlformats.org/presentationml/2006/ole">
            <mc:AlternateContent xmlns:mc="http://schemas.openxmlformats.org/markup-compatibility/2006">
              <mc:Choice xmlns:v="urn:schemas-microsoft-com:vml" Requires="v">
                <p:oleObj spid="_x0000_s224973" name="Equation" r:id="rId13" imgW="1016000" imgH="177800" progId="Equation.3">
                  <p:embed/>
                </p:oleObj>
              </mc:Choice>
              <mc:Fallback>
                <p:oleObj name="Equation" r:id="rId13" imgW="1016000" imgH="177800" progId="Equation.3">
                  <p:embed/>
                  <p:pic>
                    <p:nvPicPr>
                      <p:cNvPr id="0" name=""/>
                      <p:cNvPicPr/>
                      <p:nvPr/>
                    </p:nvPicPr>
                    <p:blipFill>
                      <a:blip r:embed="rId14"/>
                      <a:stretch>
                        <a:fillRect/>
                      </a:stretch>
                    </p:blipFill>
                    <p:spPr>
                      <a:xfrm>
                        <a:off x="2895600" y="5638800"/>
                        <a:ext cx="2612572" cy="457200"/>
                      </a:xfrm>
                      <a:prstGeom prst="rect">
                        <a:avLst/>
                      </a:prstGeom>
                    </p:spPr>
                  </p:pic>
                </p:oleObj>
              </mc:Fallback>
            </mc:AlternateContent>
          </a:graphicData>
        </a:graphic>
      </p:graphicFrame>
    </p:spTree>
    <p:extLst>
      <p:ext uri="{BB962C8B-B14F-4D97-AF65-F5344CB8AC3E}">
        <p14:creationId xmlns:p14="http://schemas.microsoft.com/office/powerpoint/2010/main" val="99234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Isothermal compression</a:t>
            </a:r>
            <a:br>
              <a:rPr lang="en-US" dirty="0" smtClean="0"/>
            </a:br>
            <a:r>
              <a:rPr lang="en-US" sz="2800" dirty="0" smtClean="0"/>
              <a:t>Example application of </a:t>
            </a:r>
            <a:r>
              <a:rPr lang="en-US" sz="2800" dirty="0" err="1" smtClean="0"/>
              <a:t>TdS</a:t>
            </a:r>
            <a:r>
              <a:rPr lang="en-US" sz="2800" dirty="0" smtClean="0"/>
              <a:t> equation</a:t>
            </a:r>
            <a:endParaRPr lang="en-US" sz="2800" dirty="0"/>
          </a:p>
        </p:txBody>
      </p:sp>
      <p:sp>
        <p:nvSpPr>
          <p:cNvPr id="3" name="Content Placeholder 2"/>
          <p:cNvSpPr>
            <a:spLocks noGrp="1"/>
          </p:cNvSpPr>
          <p:nvPr>
            <p:ph idx="1"/>
          </p:nvPr>
        </p:nvSpPr>
        <p:spPr/>
        <p:txBody>
          <a:bodyPr/>
          <a:lstStyle/>
          <a:p>
            <a:r>
              <a:rPr lang="en-US" sz="2400" dirty="0" smtClean="0"/>
              <a:t>From the second </a:t>
            </a:r>
            <a:r>
              <a:rPr lang="en-US" sz="2400" dirty="0" err="1" smtClean="0"/>
              <a:t>TdS</a:t>
            </a:r>
            <a:r>
              <a:rPr lang="en-US" sz="2400" dirty="0" smtClean="0"/>
              <a:t> equation, </a:t>
            </a:r>
          </a:p>
          <a:p>
            <a:pPr marL="0" indent="0">
              <a:buNone/>
            </a:pPr>
            <a:r>
              <a:rPr lang="en-US" sz="2400" dirty="0" smtClean="0"/>
              <a:t>with constant temperature (isothermal) compression of an ideal gas, </a:t>
            </a:r>
            <a:r>
              <a:rPr lang="en-US" sz="2400" dirty="0" err="1" smtClean="0"/>
              <a:t>dH</a:t>
            </a:r>
            <a:r>
              <a:rPr lang="en-US" sz="2400" dirty="0" smtClean="0"/>
              <a:t> = 0, so </a:t>
            </a:r>
          </a:p>
          <a:p>
            <a:r>
              <a:rPr lang="en-US" sz="2400" dirty="0" smtClean="0"/>
              <a:t>For the ideal gas,  </a:t>
            </a:r>
          </a:p>
          <a:p>
            <a:r>
              <a:rPr lang="en-US" sz="2400" dirty="0" smtClean="0"/>
              <a:t>substituting                      gives  </a:t>
            </a:r>
          </a:p>
          <a:p>
            <a:pPr marL="0" indent="0">
              <a:buNone/>
            </a:pPr>
            <a:endParaRPr lang="en-US" sz="2400" dirty="0"/>
          </a:p>
          <a:p>
            <a:pPr marL="0" indent="0">
              <a:buNone/>
            </a:pPr>
            <a:r>
              <a:rPr lang="en-US" sz="2400" dirty="0" smtClean="0"/>
              <a:t>                               and integrating, </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31840703"/>
              </p:ext>
            </p:extLst>
          </p:nvPr>
        </p:nvGraphicFramePr>
        <p:xfrm>
          <a:off x="5029200" y="1752600"/>
          <a:ext cx="2612572" cy="457200"/>
        </p:xfrm>
        <a:graphic>
          <a:graphicData uri="http://schemas.openxmlformats.org/presentationml/2006/ole">
            <mc:AlternateContent xmlns:mc="http://schemas.openxmlformats.org/markup-compatibility/2006">
              <mc:Choice xmlns:v="urn:schemas-microsoft-com:vml" Requires="v">
                <p:oleObj spid="_x0000_s226994" name="Equation" r:id="rId3" imgW="1016000" imgH="177800" progId="Equation.3">
                  <p:embed/>
                </p:oleObj>
              </mc:Choice>
              <mc:Fallback>
                <p:oleObj name="Equation" r:id="rId3" imgW="1016000" imgH="177800" progId="Equation.3">
                  <p:embed/>
                  <p:pic>
                    <p:nvPicPr>
                      <p:cNvPr id="0" name=""/>
                      <p:cNvPicPr/>
                      <p:nvPr/>
                    </p:nvPicPr>
                    <p:blipFill>
                      <a:blip r:embed="rId4"/>
                      <a:stretch>
                        <a:fillRect/>
                      </a:stretch>
                    </p:blipFill>
                    <p:spPr>
                      <a:xfrm>
                        <a:off x="5029200" y="1752600"/>
                        <a:ext cx="2612572"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58001833"/>
              </p:ext>
            </p:extLst>
          </p:nvPr>
        </p:nvGraphicFramePr>
        <p:xfrm>
          <a:off x="3429000" y="2590800"/>
          <a:ext cx="1905000" cy="437213"/>
        </p:xfrm>
        <a:graphic>
          <a:graphicData uri="http://schemas.openxmlformats.org/presentationml/2006/ole">
            <mc:AlternateContent xmlns:mc="http://schemas.openxmlformats.org/markup-compatibility/2006">
              <mc:Choice xmlns:v="urn:schemas-microsoft-com:vml" Requires="v">
                <p:oleObj spid="_x0000_s226995" name="Equation" r:id="rId5" imgW="774700" imgH="177800" progId="Equation.3">
                  <p:embed/>
                </p:oleObj>
              </mc:Choice>
              <mc:Fallback>
                <p:oleObj name="Equation" r:id="rId5" imgW="774700" imgH="177800" progId="Equation.3">
                  <p:embed/>
                  <p:pic>
                    <p:nvPicPr>
                      <p:cNvPr id="0" name=""/>
                      <p:cNvPicPr/>
                      <p:nvPr/>
                    </p:nvPicPr>
                    <p:blipFill>
                      <a:blip r:embed="rId6"/>
                      <a:stretch>
                        <a:fillRect/>
                      </a:stretch>
                    </p:blipFill>
                    <p:spPr>
                      <a:xfrm>
                        <a:off x="3429000" y="2590800"/>
                        <a:ext cx="1905000" cy="4372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03553031"/>
              </p:ext>
            </p:extLst>
          </p:nvPr>
        </p:nvGraphicFramePr>
        <p:xfrm>
          <a:off x="3276600" y="3048000"/>
          <a:ext cx="2514600" cy="389164"/>
        </p:xfrm>
        <a:graphic>
          <a:graphicData uri="http://schemas.openxmlformats.org/presentationml/2006/ole">
            <mc:AlternateContent xmlns:mc="http://schemas.openxmlformats.org/markup-compatibility/2006">
              <mc:Choice xmlns:v="urn:schemas-microsoft-com:vml" Requires="v">
                <p:oleObj spid="_x0000_s226996" name="Equation" r:id="rId7" imgW="1066800" imgH="165100" progId="Equation.3">
                  <p:embed/>
                </p:oleObj>
              </mc:Choice>
              <mc:Fallback>
                <p:oleObj name="Equation" r:id="rId7" imgW="1066800" imgH="165100" progId="Equation.3">
                  <p:embed/>
                  <p:pic>
                    <p:nvPicPr>
                      <p:cNvPr id="0" name=""/>
                      <p:cNvPicPr/>
                      <p:nvPr/>
                    </p:nvPicPr>
                    <p:blipFill>
                      <a:blip r:embed="rId8"/>
                      <a:stretch>
                        <a:fillRect/>
                      </a:stretch>
                    </p:blipFill>
                    <p:spPr>
                      <a:xfrm>
                        <a:off x="3276600" y="3048000"/>
                        <a:ext cx="2514600" cy="38916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36834171"/>
              </p:ext>
            </p:extLst>
          </p:nvPr>
        </p:nvGraphicFramePr>
        <p:xfrm>
          <a:off x="2686050" y="3497263"/>
          <a:ext cx="1504950" cy="473075"/>
        </p:xfrm>
        <a:graphic>
          <a:graphicData uri="http://schemas.openxmlformats.org/presentationml/2006/ole">
            <mc:AlternateContent xmlns:mc="http://schemas.openxmlformats.org/markup-compatibility/2006">
              <mc:Choice xmlns:v="urn:schemas-microsoft-com:vml" Requires="v">
                <p:oleObj spid="_x0000_s226997" name="Equation" r:id="rId9" imgW="647700" imgH="203200" progId="Equation.3">
                  <p:embed/>
                </p:oleObj>
              </mc:Choice>
              <mc:Fallback>
                <p:oleObj name="Equation" r:id="rId9" imgW="647700" imgH="203200" progId="Equation.3">
                  <p:embed/>
                  <p:pic>
                    <p:nvPicPr>
                      <p:cNvPr id="0" name=""/>
                      <p:cNvPicPr/>
                      <p:nvPr/>
                    </p:nvPicPr>
                    <p:blipFill>
                      <a:blip r:embed="rId10"/>
                      <a:stretch>
                        <a:fillRect/>
                      </a:stretch>
                    </p:blipFill>
                    <p:spPr>
                      <a:xfrm>
                        <a:off x="2686050" y="3497263"/>
                        <a:ext cx="1504950" cy="4730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48739098"/>
              </p:ext>
            </p:extLst>
          </p:nvPr>
        </p:nvGraphicFramePr>
        <p:xfrm>
          <a:off x="762000" y="4038600"/>
          <a:ext cx="2363787" cy="1003300"/>
        </p:xfrm>
        <a:graphic>
          <a:graphicData uri="http://schemas.openxmlformats.org/presentationml/2006/ole">
            <mc:AlternateContent xmlns:mc="http://schemas.openxmlformats.org/markup-compatibility/2006">
              <mc:Choice xmlns:v="urn:schemas-microsoft-com:vml" Requires="v">
                <p:oleObj spid="_x0000_s226998" name="Equation" r:id="rId11" imgW="927100" imgH="393700" progId="Equation.3">
                  <p:embed/>
                </p:oleObj>
              </mc:Choice>
              <mc:Fallback>
                <p:oleObj name="Equation" r:id="rId11" imgW="927100" imgH="393700" progId="Equation.3">
                  <p:embed/>
                  <p:pic>
                    <p:nvPicPr>
                      <p:cNvPr id="0" name=""/>
                      <p:cNvPicPr/>
                      <p:nvPr/>
                    </p:nvPicPr>
                    <p:blipFill>
                      <a:blip r:embed="rId12"/>
                      <a:stretch>
                        <a:fillRect/>
                      </a:stretch>
                    </p:blipFill>
                    <p:spPr>
                      <a:xfrm>
                        <a:off x="762000" y="4038600"/>
                        <a:ext cx="2363787" cy="10033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40752951"/>
              </p:ext>
            </p:extLst>
          </p:nvPr>
        </p:nvGraphicFramePr>
        <p:xfrm>
          <a:off x="2362200" y="5105400"/>
          <a:ext cx="3505200" cy="589370"/>
        </p:xfrm>
        <a:graphic>
          <a:graphicData uri="http://schemas.openxmlformats.org/presentationml/2006/ole">
            <mc:AlternateContent xmlns:mc="http://schemas.openxmlformats.org/markup-compatibility/2006">
              <mc:Choice xmlns:v="urn:schemas-microsoft-com:vml" Requires="v">
                <p:oleObj spid="_x0000_s226999" name="Equation" r:id="rId13" imgW="1435100" imgH="241300" progId="Equation.3">
                  <p:embed/>
                </p:oleObj>
              </mc:Choice>
              <mc:Fallback>
                <p:oleObj name="Equation" r:id="rId13" imgW="1435100" imgH="241300" progId="Equation.3">
                  <p:embed/>
                  <p:pic>
                    <p:nvPicPr>
                      <p:cNvPr id="0" name=""/>
                      <p:cNvPicPr/>
                      <p:nvPr/>
                    </p:nvPicPr>
                    <p:blipFill>
                      <a:blip r:embed="rId14"/>
                      <a:stretch>
                        <a:fillRect/>
                      </a:stretch>
                    </p:blipFill>
                    <p:spPr>
                      <a:xfrm>
                        <a:off x="2362200" y="5105400"/>
                        <a:ext cx="3505200" cy="589370"/>
                      </a:xfrm>
                      <a:prstGeom prst="rect">
                        <a:avLst/>
                      </a:prstGeom>
                    </p:spPr>
                  </p:pic>
                </p:oleObj>
              </mc:Fallback>
            </mc:AlternateContent>
          </a:graphicData>
        </a:graphic>
      </p:graphicFrame>
    </p:spTree>
    <p:extLst>
      <p:ext uri="{BB962C8B-B14F-4D97-AF65-F5344CB8AC3E}">
        <p14:creationId xmlns:p14="http://schemas.microsoft.com/office/powerpoint/2010/main" val="96080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2017    USPAS</a:t>
            </a:r>
            <a:endParaRPr lang="en-US"/>
          </a:p>
        </p:txBody>
      </p:sp>
      <p:sp>
        <p:nvSpPr>
          <p:cNvPr id="5" name="Footer Placeholder 4"/>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fld id="{93F2E078-854F-2D41-BB44-3C797FA9F947}" type="slidenum">
              <a:rPr lang="en-US"/>
              <a:pPr/>
              <a:t>19</a:t>
            </a:fld>
            <a:endParaRPr lang="en-US"/>
          </a:p>
        </p:txBody>
      </p:sp>
      <p:sp>
        <p:nvSpPr>
          <p:cNvPr id="506882" name="Rectangle 2"/>
          <p:cNvSpPr>
            <a:spLocks noGrp="1" noChangeArrowheads="1"/>
          </p:cNvSpPr>
          <p:nvPr>
            <p:ph type="title"/>
          </p:nvPr>
        </p:nvSpPr>
        <p:spPr/>
        <p:txBody>
          <a:bodyPr/>
          <a:lstStyle/>
          <a:p>
            <a:r>
              <a:rPr lang="en-US" sz="4000" dirty="0"/>
              <a:t>Isothermal </a:t>
            </a:r>
            <a:r>
              <a:rPr lang="en-US" sz="4000" dirty="0" smtClean="0"/>
              <a:t>compression  </a:t>
            </a:r>
            <a:endParaRPr lang="en-US" dirty="0"/>
          </a:p>
        </p:txBody>
      </p:sp>
      <p:sp>
        <p:nvSpPr>
          <p:cNvPr id="506883" name="Rectangle 3"/>
          <p:cNvSpPr>
            <a:spLocks noGrp="1" noChangeArrowheads="1"/>
          </p:cNvSpPr>
          <p:nvPr>
            <p:ph type="body" idx="1"/>
          </p:nvPr>
        </p:nvSpPr>
        <p:spPr/>
        <p:txBody>
          <a:bodyPr/>
          <a:lstStyle/>
          <a:p>
            <a:r>
              <a:rPr lang="en-US" sz="2400" dirty="0" smtClean="0"/>
              <a:t>Isothermal compression “squeezes</a:t>
            </a:r>
            <a:r>
              <a:rPr lang="ja-JP" altLang="en-US" sz="2400" dirty="0">
                <a:latin typeface="Arial"/>
              </a:rPr>
              <a:t>”</a:t>
            </a:r>
            <a:r>
              <a:rPr lang="en-US" sz="2400" dirty="0"/>
              <a:t> the entropy out of the helium by increasing pressure at constant </a:t>
            </a:r>
            <a:r>
              <a:rPr lang="en-US" sz="2400" dirty="0" smtClean="0"/>
              <a:t>temperature </a:t>
            </a:r>
          </a:p>
          <a:p>
            <a:r>
              <a:rPr lang="en-US" sz="2400" dirty="0" smtClean="0"/>
              <a:t>Enthalpy h (</a:t>
            </a:r>
            <a:r>
              <a:rPr lang="en-US" sz="2400" dirty="0"/>
              <a:t>function of T alone) remains constant </a:t>
            </a:r>
          </a:p>
          <a:p>
            <a:r>
              <a:rPr lang="en-US" sz="2400" dirty="0"/>
              <a:t>Yet energy (heat) is removed in isothermal compression </a:t>
            </a:r>
          </a:p>
          <a:p>
            <a:r>
              <a:rPr lang="en-US" sz="2400" dirty="0"/>
              <a:t>That energy is </a:t>
            </a:r>
            <a:r>
              <a:rPr lang="en-US" sz="2400" dirty="0" smtClean="0"/>
              <a:t>                      and is equal to the compressor work, which we saw is  </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4288532090"/>
              </p:ext>
            </p:extLst>
          </p:nvPr>
        </p:nvGraphicFramePr>
        <p:xfrm>
          <a:off x="2971801" y="3452906"/>
          <a:ext cx="1447799" cy="454212"/>
        </p:xfrm>
        <a:graphic>
          <a:graphicData uri="http://schemas.openxmlformats.org/presentationml/2006/ole">
            <mc:AlternateContent xmlns:mc="http://schemas.openxmlformats.org/markup-compatibility/2006">
              <mc:Choice xmlns:v="urn:schemas-microsoft-com:vml" Requires="v">
                <p:oleObj spid="_x0000_s206091" name="Equation" r:id="rId3" imgW="647700" imgH="203200" progId="Equation.3">
                  <p:embed/>
                </p:oleObj>
              </mc:Choice>
              <mc:Fallback>
                <p:oleObj name="Equation" r:id="rId3" imgW="647700" imgH="203200" progId="Equation.3">
                  <p:embed/>
                  <p:pic>
                    <p:nvPicPr>
                      <p:cNvPr id="0" name=""/>
                      <p:cNvPicPr/>
                      <p:nvPr/>
                    </p:nvPicPr>
                    <p:blipFill>
                      <a:blip r:embed="rId4"/>
                      <a:stretch>
                        <a:fillRect/>
                      </a:stretch>
                    </p:blipFill>
                    <p:spPr>
                      <a:xfrm>
                        <a:off x="2971801" y="3452906"/>
                        <a:ext cx="1447799" cy="45421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65619844"/>
              </p:ext>
            </p:extLst>
          </p:nvPr>
        </p:nvGraphicFramePr>
        <p:xfrm>
          <a:off x="4114800" y="3810000"/>
          <a:ext cx="3172326" cy="533400"/>
        </p:xfrm>
        <a:graphic>
          <a:graphicData uri="http://schemas.openxmlformats.org/presentationml/2006/ole">
            <mc:AlternateContent xmlns:mc="http://schemas.openxmlformats.org/markup-compatibility/2006">
              <mc:Choice xmlns:v="urn:schemas-microsoft-com:vml" Requires="v">
                <p:oleObj spid="_x0000_s206092" name="Equation" r:id="rId5" imgW="1435100" imgH="241300" progId="Equation.3">
                  <p:embed/>
                </p:oleObj>
              </mc:Choice>
              <mc:Fallback>
                <p:oleObj name="Equation" r:id="rId5" imgW="1435100" imgH="241300" progId="Equation.3">
                  <p:embed/>
                  <p:pic>
                    <p:nvPicPr>
                      <p:cNvPr id="0" name=""/>
                      <p:cNvPicPr/>
                      <p:nvPr/>
                    </p:nvPicPr>
                    <p:blipFill>
                      <a:blip r:embed="rId6"/>
                      <a:stretch>
                        <a:fillRect/>
                      </a:stretch>
                    </p:blipFill>
                    <p:spPr>
                      <a:xfrm>
                        <a:off x="4114800" y="3810000"/>
                        <a:ext cx="3172326" cy="53340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a:xfrm>
            <a:off x="2895600" y="6248400"/>
            <a:ext cx="2895600" cy="457200"/>
          </a:xfrm>
        </p:spPr>
        <p:txBody>
          <a:bodyPr/>
          <a:lstStyle/>
          <a:p>
            <a:pPr>
              <a:defRPr/>
            </a:pPr>
            <a:r>
              <a:rPr lang="en-US" dirty="0" smtClean="0"/>
              <a:t>Thermodynamics for Cryogenics   Tom Peterson</a:t>
            </a:r>
            <a:endParaRPr lang="en-US" dirty="0"/>
          </a:p>
        </p:txBody>
      </p:sp>
      <p:sp>
        <p:nvSpPr>
          <p:cNvPr id="6" name="Slide Number Placeholder 5"/>
          <p:cNvSpPr>
            <a:spLocks noGrp="1"/>
          </p:cNvSpPr>
          <p:nvPr>
            <p:ph type="sldNum" sz="quarter" idx="12"/>
          </p:nvPr>
        </p:nvSpPr>
        <p:spPr/>
        <p:txBody>
          <a:bodyPr/>
          <a:lstStyle/>
          <a:p>
            <a:pPr>
              <a:defRPr/>
            </a:pPr>
            <a:fld id="{347F6D56-4C1E-B34C-8353-62A830C6D6D8}" type="slidenum">
              <a:rPr lang="en-US"/>
              <a:pPr>
                <a:defRPr/>
              </a:pPr>
              <a:t>2</a:t>
            </a:fld>
            <a:endParaRPr lang="en-US"/>
          </a:p>
        </p:txBody>
      </p:sp>
      <p:sp>
        <p:nvSpPr>
          <p:cNvPr id="458754" name="Rectangle 2"/>
          <p:cNvSpPr>
            <a:spLocks noGrp="1" noChangeArrowheads="1"/>
          </p:cNvSpPr>
          <p:nvPr>
            <p:ph type="title"/>
          </p:nvPr>
        </p:nvSpPr>
        <p:spPr/>
        <p:txBody>
          <a:bodyPr/>
          <a:lstStyle/>
          <a:p>
            <a:pPr eaLnBrk="1" hangingPunct="1">
              <a:defRPr/>
            </a:pPr>
            <a:r>
              <a:rPr lang="en-US" smtClean="0">
                <a:cs typeface="+mj-cs"/>
              </a:rPr>
              <a:t>Outline</a:t>
            </a:r>
          </a:p>
        </p:txBody>
      </p:sp>
      <p:sp>
        <p:nvSpPr>
          <p:cNvPr id="458755" name="Rectangle 3"/>
          <p:cNvSpPr>
            <a:spLocks noGrp="1" noChangeArrowheads="1"/>
          </p:cNvSpPr>
          <p:nvPr>
            <p:ph type="body" idx="1"/>
          </p:nvPr>
        </p:nvSpPr>
        <p:spPr/>
        <p:txBody>
          <a:bodyPr/>
          <a:lstStyle/>
          <a:p>
            <a:r>
              <a:rPr lang="en-US" dirty="0"/>
              <a:t>Definitions </a:t>
            </a:r>
          </a:p>
          <a:p>
            <a:r>
              <a:rPr lang="en-US" dirty="0"/>
              <a:t>Perfect gas (</a:t>
            </a:r>
            <a:r>
              <a:rPr lang="en-US" dirty="0" err="1"/>
              <a:t>Pv</a:t>
            </a:r>
            <a:r>
              <a:rPr lang="en-US" dirty="0"/>
              <a:t>=RT) </a:t>
            </a:r>
          </a:p>
          <a:p>
            <a:r>
              <a:rPr lang="en-US" dirty="0"/>
              <a:t>Equations of state </a:t>
            </a:r>
          </a:p>
          <a:p>
            <a:r>
              <a:rPr lang="en-US" dirty="0"/>
              <a:t>Entropy </a:t>
            </a:r>
          </a:p>
          <a:p>
            <a:r>
              <a:rPr lang="en-US" dirty="0"/>
              <a:t>Compression and expansion processes </a:t>
            </a:r>
          </a:p>
          <a:p>
            <a:r>
              <a:rPr lang="en-US" dirty="0"/>
              <a:t>Liquid/vapor systems </a:t>
            </a:r>
          </a:p>
          <a:p>
            <a:pPr eaLnBrk="1" hangingPunct="1">
              <a:defRPr/>
            </a:pPr>
            <a:endParaRPr lang="en-US" dirty="0" smtClean="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Isothermal compression example</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second stage screw compressor at </a:t>
            </a:r>
            <a:r>
              <a:rPr lang="en-US" sz="2800" dirty="0" err="1" smtClean="0"/>
              <a:t>Fermilab’s</a:t>
            </a:r>
            <a:r>
              <a:rPr lang="en-US" sz="2800" dirty="0" smtClean="0"/>
              <a:t> MTF </a:t>
            </a:r>
            <a:r>
              <a:rPr lang="en-US" sz="2800" dirty="0"/>
              <a:t>compresses 200 grams/sec helium from about </a:t>
            </a:r>
            <a:r>
              <a:rPr lang="en-US" sz="2800" dirty="0" smtClean="0"/>
              <a:t>2.6 </a:t>
            </a:r>
            <a:r>
              <a:rPr lang="en-US" sz="2800" dirty="0"/>
              <a:t>bar to 15 </a:t>
            </a:r>
            <a:r>
              <a:rPr lang="en-US" sz="2800" dirty="0" smtClean="0"/>
              <a:t>bar</a:t>
            </a:r>
            <a:r>
              <a:rPr lang="en-US" sz="2800" dirty="0"/>
              <a:t> </a:t>
            </a:r>
            <a:endParaRPr lang="en-US" sz="2800" dirty="0" smtClean="0"/>
          </a:p>
          <a:p>
            <a:r>
              <a:rPr lang="en-US" sz="2800" dirty="0"/>
              <a:t>F</a:t>
            </a:r>
            <a:r>
              <a:rPr lang="en-US" sz="2800" dirty="0" smtClean="0"/>
              <a:t>or </a:t>
            </a:r>
            <a:r>
              <a:rPr lang="en-US" sz="2800" dirty="0"/>
              <a:t>helium R = 2.078 J/</a:t>
            </a:r>
            <a:r>
              <a:rPr lang="en-US" sz="2800" dirty="0" err="1"/>
              <a:t>gK</a:t>
            </a:r>
            <a:r>
              <a:rPr lang="en-US" sz="2800" dirty="0"/>
              <a:t>, so the ideal work at 300 K would be </a:t>
            </a:r>
            <a:endParaRPr lang="en-US" sz="2800" dirty="0" smtClean="0"/>
          </a:p>
          <a:p>
            <a:pPr marL="0" indent="0">
              <a:buNone/>
            </a:pPr>
            <a:endParaRPr lang="en-US" sz="2800" dirty="0" smtClean="0"/>
          </a:p>
          <a:p>
            <a:pPr marL="0" indent="0">
              <a:buNone/>
            </a:pPr>
            <a:endParaRPr lang="en-US" sz="2800" dirty="0"/>
          </a:p>
          <a:p>
            <a:r>
              <a:rPr lang="en-US" sz="2800" dirty="0"/>
              <a:t>With </a:t>
            </a:r>
            <a:r>
              <a:rPr lang="en-US" sz="2800" dirty="0" smtClean="0"/>
              <a:t>typical power consumption of 800 HP = 600 kW, the isothermal efficiency is about 37%</a:t>
            </a:r>
            <a:endParaRPr lang="en-US" sz="28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20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03099188"/>
              </p:ext>
            </p:extLst>
          </p:nvPr>
        </p:nvGraphicFramePr>
        <p:xfrm>
          <a:off x="1612900" y="4038600"/>
          <a:ext cx="6172200" cy="914400"/>
        </p:xfrm>
        <a:graphic>
          <a:graphicData uri="http://schemas.openxmlformats.org/presentationml/2006/ole">
            <mc:AlternateContent xmlns:mc="http://schemas.openxmlformats.org/markup-compatibility/2006">
              <mc:Choice xmlns:v="urn:schemas-microsoft-com:vml" Requires="v">
                <p:oleObj spid="_x0000_s228447" name="Equation" r:id="rId4" imgW="3086100" imgH="457200" progId="Equation.3">
                  <p:embed/>
                </p:oleObj>
              </mc:Choice>
              <mc:Fallback>
                <p:oleObj name="Equation" r:id="rId4" imgW="3086100" imgH="457200" progId="Equation.3">
                  <p:embed/>
                  <p:pic>
                    <p:nvPicPr>
                      <p:cNvPr id="0" name=""/>
                      <p:cNvPicPr/>
                      <p:nvPr/>
                    </p:nvPicPr>
                    <p:blipFill>
                      <a:blip r:embed="rId5"/>
                      <a:stretch>
                        <a:fillRect/>
                      </a:stretch>
                    </p:blipFill>
                    <p:spPr>
                      <a:xfrm>
                        <a:off x="1612900" y="4038600"/>
                        <a:ext cx="6172200" cy="914400"/>
                      </a:xfrm>
                      <a:prstGeom prst="rect">
                        <a:avLst/>
                      </a:prstGeom>
                    </p:spPr>
                  </p:pic>
                </p:oleObj>
              </mc:Fallback>
            </mc:AlternateContent>
          </a:graphicData>
        </a:graphic>
      </p:graphicFrame>
    </p:spTree>
    <p:extLst>
      <p:ext uri="{BB962C8B-B14F-4D97-AF65-F5344CB8AC3E}">
        <p14:creationId xmlns:p14="http://schemas.microsoft.com/office/powerpoint/2010/main" val="379270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January, 2017    USPAS</a:t>
            </a:r>
            <a:endParaRPr lang="en-US"/>
          </a:p>
        </p:txBody>
      </p:sp>
      <p:sp>
        <p:nvSpPr>
          <p:cNvPr id="6" name="Footer Placeholder 5"/>
          <p:cNvSpPr>
            <a:spLocks noGrp="1"/>
          </p:cNvSpPr>
          <p:nvPr>
            <p:ph type="ftr" sz="quarter" idx="11"/>
          </p:nvPr>
        </p:nvSpPr>
        <p:spPr/>
        <p:txBody>
          <a:bodyPr/>
          <a:lstStyle/>
          <a:p>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fld id="{9DABD2B9-F01A-7F4A-9000-7D24923CCDEA}" type="slidenum">
              <a:rPr lang="en-US"/>
              <a:pPr/>
              <a:t>21</a:t>
            </a:fld>
            <a:endParaRPr lang="en-US"/>
          </a:p>
        </p:txBody>
      </p:sp>
      <p:sp>
        <p:nvSpPr>
          <p:cNvPr id="512002" name="Rectangle 2"/>
          <p:cNvSpPr>
            <a:spLocks noGrp="1" noChangeArrowheads="1"/>
          </p:cNvSpPr>
          <p:nvPr>
            <p:ph type="title"/>
          </p:nvPr>
        </p:nvSpPr>
        <p:spPr/>
        <p:txBody>
          <a:bodyPr/>
          <a:lstStyle/>
          <a:p>
            <a:r>
              <a:rPr lang="en-US" sz="4000"/>
              <a:t>A real helium compressor</a:t>
            </a:r>
            <a:endParaRPr lang="en-US"/>
          </a:p>
        </p:txBody>
      </p:sp>
      <p:sp>
        <p:nvSpPr>
          <p:cNvPr id="512003" name="Rectangle 3"/>
          <p:cNvSpPr>
            <a:spLocks noGrp="1" noChangeArrowheads="1"/>
          </p:cNvSpPr>
          <p:nvPr>
            <p:ph type="body" sz="half" idx="1"/>
          </p:nvPr>
        </p:nvSpPr>
        <p:spPr>
          <a:xfrm>
            <a:off x="685800" y="1752600"/>
            <a:ext cx="7772400" cy="2090738"/>
          </a:xfrm>
        </p:spPr>
        <p:txBody>
          <a:bodyPr/>
          <a:lstStyle/>
          <a:p>
            <a:r>
              <a:rPr lang="en-US" sz="2800"/>
              <a:t>Oil-flooded screw compressors are now standard </a:t>
            </a:r>
          </a:p>
          <a:p>
            <a:r>
              <a:rPr lang="en-US" sz="2800"/>
              <a:t>A typical pressure ratio is about 4:1, so two stages are used in a typical helium plant to get a 15:1 to 20 :1 pressure ratio </a:t>
            </a:r>
          </a:p>
        </p:txBody>
      </p:sp>
      <p:pic>
        <p:nvPicPr>
          <p:cNvPr id="512004" name="Picture 4" descr="ScrewCompDr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4006850"/>
            <a:ext cx="7772400" cy="20859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2017    USPAS</a:t>
            </a:r>
            <a:endParaRPr lang="en-US"/>
          </a:p>
        </p:txBody>
      </p:sp>
      <p:sp>
        <p:nvSpPr>
          <p:cNvPr id="5" name="Footer Placeholder 4"/>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fld id="{93D31A66-BBDD-1F43-9E90-BCBC3178E45D}" type="slidenum">
              <a:rPr lang="en-US"/>
              <a:pPr/>
              <a:t>22</a:t>
            </a:fld>
            <a:endParaRPr lang="en-US"/>
          </a:p>
        </p:txBody>
      </p:sp>
      <p:sp>
        <p:nvSpPr>
          <p:cNvPr id="507906" name="Rectangle 2"/>
          <p:cNvSpPr>
            <a:spLocks noGrp="1" noChangeArrowheads="1"/>
          </p:cNvSpPr>
          <p:nvPr>
            <p:ph type="title"/>
          </p:nvPr>
        </p:nvSpPr>
        <p:spPr/>
        <p:txBody>
          <a:bodyPr/>
          <a:lstStyle/>
          <a:p>
            <a:r>
              <a:rPr lang="en-US" sz="4000"/>
              <a:t>Isentropic expansion</a:t>
            </a:r>
            <a:endParaRPr lang="en-US"/>
          </a:p>
        </p:txBody>
      </p:sp>
      <p:sp>
        <p:nvSpPr>
          <p:cNvPr id="507907" name="Rectangle 3"/>
          <p:cNvSpPr>
            <a:spLocks noGrp="1" noChangeArrowheads="1"/>
          </p:cNvSpPr>
          <p:nvPr>
            <p:ph type="body" idx="1"/>
          </p:nvPr>
        </p:nvSpPr>
        <p:spPr/>
        <p:txBody>
          <a:bodyPr/>
          <a:lstStyle/>
          <a:p>
            <a:r>
              <a:rPr lang="en-US"/>
              <a:t>Removes energy from the system at constant entropy by means of adiabatic (no heat transfer) reversible (loss-free) work</a:t>
            </a:r>
          </a:p>
          <a:p>
            <a:r>
              <a:rPr lang="en-US"/>
              <a:t>Expansion at constant entropy from about 70,000 atm and room temperature to 1 atm would remove enthalpy (as work) to that of 2-phase helium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Isentropic efficiency</a:t>
            </a:r>
            <a:endParaRPr lang="en-US" dirty="0"/>
          </a:p>
        </p:txBody>
      </p:sp>
      <p:sp>
        <p:nvSpPr>
          <p:cNvPr id="7" name="Content Placeholder 6"/>
          <p:cNvSpPr>
            <a:spLocks noGrp="1"/>
          </p:cNvSpPr>
          <p:nvPr>
            <p:ph idx="1"/>
          </p:nvPr>
        </p:nvSpPr>
        <p:spPr/>
        <p:txBody>
          <a:bodyPr/>
          <a:lstStyle/>
          <a:p>
            <a:r>
              <a:rPr lang="en-US" dirty="0" smtClean="0"/>
              <a:t>Isentropic expansion efficiency is defined as </a:t>
            </a:r>
          </a:p>
          <a:p>
            <a:endParaRPr lang="en-US" dirty="0"/>
          </a:p>
          <a:p>
            <a:pPr marL="0" indent="0">
              <a:buNone/>
            </a:pPr>
            <a:endParaRPr lang="en-US" dirty="0"/>
          </a:p>
          <a:p>
            <a:r>
              <a:rPr lang="en-US" dirty="0"/>
              <a:t>w</a:t>
            </a:r>
            <a:r>
              <a:rPr lang="en-US" dirty="0" smtClean="0"/>
              <a:t>here </a:t>
            </a:r>
            <a:r>
              <a:rPr lang="en-US" dirty="0" err="1" smtClean="0"/>
              <a:t>Δh</a:t>
            </a:r>
            <a:r>
              <a:rPr lang="en-US" dirty="0" smtClean="0"/>
              <a:t> = </a:t>
            </a:r>
            <a:r>
              <a:rPr lang="en-US" dirty="0" err="1" smtClean="0"/>
              <a:t>h</a:t>
            </a:r>
            <a:r>
              <a:rPr lang="en-US" baseline="-25000" dirty="0" err="1" smtClean="0"/>
              <a:t>in</a:t>
            </a:r>
            <a:r>
              <a:rPr lang="en-US" dirty="0" smtClean="0"/>
              <a:t> – </a:t>
            </a:r>
            <a:r>
              <a:rPr lang="en-US" dirty="0" err="1" smtClean="0"/>
              <a:t>h</a:t>
            </a:r>
            <a:r>
              <a:rPr lang="en-US" baseline="-25000" dirty="0" err="1" smtClean="0"/>
              <a:t>out</a:t>
            </a:r>
            <a:r>
              <a:rPr lang="en-US" dirty="0" smtClean="0"/>
              <a:t> </a:t>
            </a:r>
          </a:p>
          <a:p>
            <a:r>
              <a:rPr lang="en-US" dirty="0" err="1" smtClean="0"/>
              <a:t>Δh</a:t>
            </a:r>
            <a:r>
              <a:rPr lang="en-US" baseline="-25000" dirty="0" err="1" smtClean="0"/>
              <a:t>real</a:t>
            </a:r>
            <a:r>
              <a:rPr lang="en-US" dirty="0" smtClean="0"/>
              <a:t> will always be less than </a:t>
            </a:r>
            <a:r>
              <a:rPr lang="en-US" dirty="0" err="1" smtClean="0"/>
              <a:t>Δh</a:t>
            </a:r>
            <a:r>
              <a:rPr lang="en-US" baseline="-25000" dirty="0" err="1" smtClean="0"/>
              <a:t>isentropc</a:t>
            </a:r>
            <a:r>
              <a:rPr lang="en-US" dirty="0" smtClean="0"/>
              <a:t> so efficiency will be less than 100% </a:t>
            </a:r>
          </a:p>
          <a:p>
            <a:r>
              <a:rPr lang="en-US" dirty="0" smtClean="0"/>
              <a:t>For real expanders, 65% to 85% </a:t>
            </a:r>
          </a:p>
          <a:p>
            <a:pPr marL="0" indent="0">
              <a:buNone/>
            </a:pPr>
            <a:endParaRPr lang="en-US" dirty="0"/>
          </a:p>
        </p:txBody>
      </p:sp>
      <p:sp>
        <p:nvSpPr>
          <p:cNvPr id="3" name="Date Placeholder 2"/>
          <p:cNvSpPr>
            <a:spLocks noGrp="1"/>
          </p:cNvSpPr>
          <p:nvPr>
            <p:ph type="dt" sz="half" idx="10"/>
          </p:nvPr>
        </p:nvSpPr>
        <p:spPr/>
        <p:txBody>
          <a:bodyPr/>
          <a:lstStyle/>
          <a:p>
            <a:pPr>
              <a:defRPr/>
            </a:pPr>
            <a:r>
              <a:rPr lang="en-US" smtClean="0"/>
              <a:t>January, 2017    USPAS</a:t>
            </a:r>
            <a:endParaRPr lang="en-US"/>
          </a:p>
        </p:txBody>
      </p:sp>
      <p:sp>
        <p:nvSpPr>
          <p:cNvPr id="4" name="Footer Placeholder 3"/>
          <p:cNvSpPr>
            <a:spLocks noGrp="1"/>
          </p:cNvSpPr>
          <p:nvPr>
            <p:ph type="ftr" sz="quarter" idx="11"/>
          </p:nvPr>
        </p:nvSpPr>
        <p:spPr/>
        <p:txBody>
          <a:bodyPr/>
          <a:lstStyle/>
          <a:p>
            <a:pPr>
              <a:defRPr/>
            </a:pPr>
            <a:r>
              <a:rPr lang="en-US" smtClean="0"/>
              <a:t>Thermodynamics for Cryogenics   Tom Peterson</a:t>
            </a:r>
            <a:endParaRPr lang="en-US"/>
          </a:p>
        </p:txBody>
      </p:sp>
      <p:sp>
        <p:nvSpPr>
          <p:cNvPr id="5" name="Slide Number Placeholder 4"/>
          <p:cNvSpPr>
            <a:spLocks noGrp="1"/>
          </p:cNvSpPr>
          <p:nvPr>
            <p:ph type="sldNum" sz="quarter" idx="12"/>
          </p:nvPr>
        </p:nvSpPr>
        <p:spPr/>
        <p:txBody>
          <a:bodyPr/>
          <a:lstStyle/>
          <a:p>
            <a:pPr>
              <a:defRPr/>
            </a:pPr>
            <a:fld id="{DDDC4B6A-A15F-D340-A768-CC9B251D93C4}" type="slidenum">
              <a:rPr lang="en-US" smtClean="0"/>
              <a:pPr>
                <a:defRPr/>
              </a:pPr>
              <a:t>23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36715912"/>
              </p:ext>
            </p:extLst>
          </p:nvPr>
        </p:nvGraphicFramePr>
        <p:xfrm>
          <a:off x="3200400" y="2353734"/>
          <a:ext cx="1676400" cy="1303866"/>
        </p:xfrm>
        <a:graphic>
          <a:graphicData uri="http://schemas.openxmlformats.org/presentationml/2006/ole">
            <mc:AlternateContent xmlns:mc="http://schemas.openxmlformats.org/markup-compatibility/2006">
              <mc:Choice xmlns:v="urn:schemas-microsoft-com:vml" Requires="v">
                <p:oleObj spid="_x0000_s229431" name="Equation" r:id="rId3" imgW="571500" imgH="444500" progId="Equation.3">
                  <p:embed/>
                </p:oleObj>
              </mc:Choice>
              <mc:Fallback>
                <p:oleObj name="Equation" r:id="rId3" imgW="571500" imgH="444500" progId="Equation.3">
                  <p:embed/>
                  <p:pic>
                    <p:nvPicPr>
                      <p:cNvPr id="0" name=""/>
                      <p:cNvPicPr/>
                      <p:nvPr/>
                    </p:nvPicPr>
                    <p:blipFill>
                      <a:blip r:embed="rId4"/>
                      <a:stretch>
                        <a:fillRect/>
                      </a:stretch>
                    </p:blipFill>
                    <p:spPr>
                      <a:xfrm>
                        <a:off x="3200400" y="2353734"/>
                        <a:ext cx="1676400" cy="1303866"/>
                      </a:xfrm>
                      <a:prstGeom prst="rect">
                        <a:avLst/>
                      </a:prstGeom>
                    </p:spPr>
                  </p:pic>
                </p:oleObj>
              </mc:Fallback>
            </mc:AlternateContent>
          </a:graphicData>
        </a:graphic>
      </p:graphicFrame>
    </p:spTree>
    <p:extLst>
      <p:ext uri="{BB962C8B-B14F-4D97-AF65-F5344CB8AC3E}">
        <p14:creationId xmlns:p14="http://schemas.microsoft.com/office/powerpoint/2010/main" val="309910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215C5471-71FB-AB45-BFD6-5CED1974238A}" type="slidenum">
              <a:rPr lang="en-US"/>
              <a:pPr/>
              <a:t>24</a:t>
            </a:fld>
            <a:endParaRPr lang="en-US"/>
          </a:p>
        </p:txBody>
      </p:sp>
      <p:sp>
        <p:nvSpPr>
          <p:cNvPr id="343042" name="Rectangle 2"/>
          <p:cNvSpPr>
            <a:spLocks noGrp="1" noChangeArrowheads="1"/>
          </p:cNvSpPr>
          <p:nvPr>
            <p:ph type="title"/>
          </p:nvPr>
        </p:nvSpPr>
        <p:spPr>
          <a:xfrm>
            <a:off x="685800" y="533400"/>
            <a:ext cx="7848600" cy="685800"/>
          </a:xfrm>
        </p:spPr>
        <p:txBody>
          <a:bodyPr/>
          <a:lstStyle/>
          <a:p>
            <a:r>
              <a:rPr lang="en-US" sz="4000"/>
              <a:t>Ideal helium process</a:t>
            </a:r>
            <a:endParaRPr lang="en-US"/>
          </a:p>
        </p:txBody>
      </p:sp>
      <p:pic>
        <p:nvPicPr>
          <p:cNvPr id="343043" name="Picture 3" descr="P:\dt\peterson\Drawing Doc's\LiqProcess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54138"/>
            <a:ext cx="6719888" cy="489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2017    USPAS</a:t>
            </a:r>
            <a:endParaRPr lang="en-US"/>
          </a:p>
        </p:txBody>
      </p:sp>
      <p:sp>
        <p:nvSpPr>
          <p:cNvPr id="5" name="Footer Placeholder 4"/>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fld id="{1D3E6391-07B7-6D4B-B63D-1488D371875A}" type="slidenum">
              <a:rPr lang="en-US"/>
              <a:pPr/>
              <a:t>25</a:t>
            </a:fld>
            <a:endParaRPr lang="en-US"/>
          </a:p>
        </p:txBody>
      </p:sp>
      <p:sp>
        <p:nvSpPr>
          <p:cNvPr id="340994" name="Rectangle 2"/>
          <p:cNvSpPr>
            <a:spLocks noGrp="1" noChangeArrowheads="1"/>
          </p:cNvSpPr>
          <p:nvPr>
            <p:ph type="title"/>
          </p:nvPr>
        </p:nvSpPr>
        <p:spPr/>
        <p:txBody>
          <a:bodyPr/>
          <a:lstStyle/>
          <a:p>
            <a:r>
              <a:rPr lang="en-US"/>
              <a:t>Isothermal heat absorption</a:t>
            </a:r>
          </a:p>
        </p:txBody>
      </p:sp>
      <p:sp>
        <p:nvSpPr>
          <p:cNvPr id="340995" name="Rectangle 3"/>
          <p:cNvSpPr>
            <a:spLocks noGrp="1" noChangeArrowheads="1"/>
          </p:cNvSpPr>
          <p:nvPr>
            <p:ph type="body" idx="1"/>
          </p:nvPr>
        </p:nvSpPr>
        <p:spPr/>
        <p:txBody>
          <a:bodyPr/>
          <a:lstStyle/>
          <a:p>
            <a:pPr>
              <a:lnSpc>
                <a:spcPct val="90000"/>
              </a:lnSpc>
            </a:pPr>
            <a:r>
              <a:rPr lang="en-US" sz="2800"/>
              <a:t>Net ideal work (energy per unit mass of working fluid) into the system is T</a:t>
            </a:r>
            <a:r>
              <a:rPr lang="en-US" sz="2800" baseline="-25000"/>
              <a:t>amb</a:t>
            </a:r>
            <a:r>
              <a:rPr lang="en-US" sz="2800">
                <a:sym typeface="Symbol" charset="0"/>
              </a:rPr>
              <a:t>s- h</a:t>
            </a:r>
          </a:p>
          <a:p>
            <a:pPr>
              <a:lnSpc>
                <a:spcPct val="90000"/>
              </a:lnSpc>
            </a:pPr>
            <a:r>
              <a:rPr lang="en-US" sz="2800">
                <a:sym typeface="Symbol" charset="0"/>
              </a:rPr>
              <a:t>For a refrigerator with the heat load absorbed by evaporation at constant liquid temperature, T</a:t>
            </a:r>
            <a:r>
              <a:rPr lang="en-US" sz="2800" baseline="-25000">
                <a:sym typeface="Symbol" charset="0"/>
              </a:rPr>
              <a:t>liq</a:t>
            </a:r>
            <a:r>
              <a:rPr lang="en-US" sz="2800">
                <a:sym typeface="Symbol" charset="0"/>
              </a:rPr>
              <a:t>,  h = T</a:t>
            </a:r>
            <a:r>
              <a:rPr lang="en-US" sz="2800" baseline="-25000">
                <a:sym typeface="Symbol" charset="0"/>
              </a:rPr>
              <a:t>liq</a:t>
            </a:r>
            <a:r>
              <a:rPr lang="en-US" sz="2800">
                <a:sym typeface="Symbol" charset="0"/>
              </a:rPr>
              <a:t> s</a:t>
            </a:r>
            <a:endParaRPr lang="en-US">
              <a:sym typeface="Symbol" charset="0"/>
            </a:endParaRPr>
          </a:p>
          <a:p>
            <a:pPr>
              <a:lnSpc>
                <a:spcPct val="90000"/>
              </a:lnSpc>
            </a:pPr>
            <a:r>
              <a:rPr lang="en-US" sz="2800">
                <a:sym typeface="Symbol" charset="0"/>
              </a:rPr>
              <a:t>Thus, the ratio of applied work to heat absorbed is (T</a:t>
            </a:r>
            <a:r>
              <a:rPr lang="en-US" sz="2800" baseline="-25000">
                <a:sym typeface="Symbol" charset="0"/>
              </a:rPr>
              <a:t>amb</a:t>
            </a:r>
            <a:r>
              <a:rPr lang="en-US" sz="2800">
                <a:sym typeface="Symbol" charset="0"/>
              </a:rPr>
              <a:t> s- h)/ h = T</a:t>
            </a:r>
            <a:r>
              <a:rPr lang="en-US" sz="2800" baseline="-25000">
                <a:sym typeface="Symbol" charset="0"/>
              </a:rPr>
              <a:t>amb</a:t>
            </a:r>
            <a:r>
              <a:rPr lang="en-US" sz="2800">
                <a:sym typeface="Symbol" charset="0"/>
              </a:rPr>
              <a:t>/T</a:t>
            </a:r>
            <a:r>
              <a:rPr lang="en-US" sz="2800" baseline="-25000">
                <a:sym typeface="Symbol" charset="0"/>
              </a:rPr>
              <a:t>liq</a:t>
            </a:r>
            <a:r>
              <a:rPr lang="en-US" sz="2800">
                <a:sym typeface="Symbol" charset="0"/>
              </a:rPr>
              <a:t>-1</a:t>
            </a:r>
          </a:p>
          <a:p>
            <a:pPr>
              <a:lnSpc>
                <a:spcPct val="90000"/>
              </a:lnSpc>
            </a:pPr>
            <a:r>
              <a:rPr lang="en-US" sz="2800">
                <a:sym typeface="Symbol" charset="0"/>
              </a:rPr>
              <a:t>For low temperatures this is approximately the ratio of absolute temperatures, T</a:t>
            </a:r>
            <a:r>
              <a:rPr lang="en-US" sz="2800" baseline="-25000">
                <a:sym typeface="Symbol" charset="0"/>
              </a:rPr>
              <a:t>amb</a:t>
            </a:r>
            <a:r>
              <a:rPr lang="en-US" sz="2800">
                <a:sym typeface="Symbol" charset="0"/>
              </a:rPr>
              <a:t>/T</a:t>
            </a:r>
            <a:r>
              <a:rPr lang="en-US" sz="2800" baseline="-25000">
                <a:sym typeface="Symbol" charset="0"/>
              </a:rPr>
              <a:t>l</a:t>
            </a:r>
            <a:endParaRPr lang="en-US">
              <a:sym typeface="Symbo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January, 2017    USPAS</a:t>
            </a:r>
            <a:endParaRPr lang="en-US"/>
          </a:p>
        </p:txBody>
      </p:sp>
      <p:sp>
        <p:nvSpPr>
          <p:cNvPr id="6" name="Footer Placeholder 4"/>
          <p:cNvSpPr>
            <a:spLocks noGrp="1"/>
          </p:cNvSpPr>
          <p:nvPr>
            <p:ph type="ftr" sz="quarter" idx="11"/>
          </p:nvPr>
        </p:nvSpPr>
        <p:spPr/>
        <p:txBody>
          <a:bodyPr/>
          <a:lstStyle/>
          <a:p>
            <a:r>
              <a:rPr lang="en-US" smtClean="0"/>
              <a:t>Thermodynamics for Cryogenics   Tom Peterson</a:t>
            </a:r>
            <a:endParaRPr lang="en-US"/>
          </a:p>
        </p:txBody>
      </p:sp>
      <p:sp>
        <p:nvSpPr>
          <p:cNvPr id="7" name="Slide Number Placeholder 5"/>
          <p:cNvSpPr>
            <a:spLocks noGrp="1"/>
          </p:cNvSpPr>
          <p:nvPr>
            <p:ph type="sldNum" sz="quarter" idx="12"/>
          </p:nvPr>
        </p:nvSpPr>
        <p:spPr/>
        <p:txBody>
          <a:bodyPr/>
          <a:lstStyle/>
          <a:p>
            <a:fld id="{ECB19F53-DA7A-D941-BE38-6A2D264B7991}" type="slidenum">
              <a:rPr lang="en-US"/>
              <a:pPr/>
              <a:t>26</a:t>
            </a:fld>
            <a:endParaRPr lang="en-US"/>
          </a:p>
        </p:txBody>
      </p:sp>
      <p:sp>
        <p:nvSpPr>
          <p:cNvPr id="342018" name="Rectangle 2"/>
          <p:cNvSpPr>
            <a:spLocks noGrp="1" noChangeArrowheads="1"/>
          </p:cNvSpPr>
          <p:nvPr>
            <p:ph type="title"/>
          </p:nvPr>
        </p:nvSpPr>
        <p:spPr/>
        <p:txBody>
          <a:bodyPr/>
          <a:lstStyle/>
          <a:p>
            <a:r>
              <a:rPr lang="en-US"/>
              <a:t>Power required for a non-isothermal load </a:t>
            </a:r>
          </a:p>
        </p:txBody>
      </p:sp>
      <p:sp>
        <p:nvSpPr>
          <p:cNvPr id="342019" name="Rectangle 3"/>
          <p:cNvSpPr>
            <a:spLocks noGrp="1" noChangeArrowheads="1"/>
          </p:cNvSpPr>
          <p:nvPr>
            <p:ph type="body" idx="1"/>
          </p:nvPr>
        </p:nvSpPr>
        <p:spPr>
          <a:xfrm>
            <a:off x="685800" y="2362200"/>
            <a:ext cx="7772400" cy="3733800"/>
          </a:xfrm>
        </p:spPr>
        <p:txBody>
          <a:bodyPr/>
          <a:lstStyle/>
          <a:p>
            <a:r>
              <a:rPr lang="en-US" dirty="0"/>
              <a:t>Use</a:t>
            </a:r>
          </a:p>
          <a:p>
            <a:r>
              <a:rPr lang="en-US" dirty="0"/>
              <a:t>Where P is the </a:t>
            </a:r>
            <a:r>
              <a:rPr lang="en-US" dirty="0">
                <a:solidFill>
                  <a:schemeClr val="accent2"/>
                </a:solidFill>
              </a:rPr>
              <a:t>ideal</a:t>
            </a:r>
            <a:r>
              <a:rPr lang="en-US" dirty="0"/>
              <a:t> room-temperature power required to remove a non-isothermal heat load </a:t>
            </a:r>
          </a:p>
          <a:p>
            <a:r>
              <a:rPr lang="en-US" dirty="0"/>
              <a:t>I will show the use of this later in calculating </a:t>
            </a:r>
            <a:r>
              <a:rPr lang="en-US" dirty="0" smtClean="0"/>
              <a:t>cryogenic </a:t>
            </a:r>
            <a:r>
              <a:rPr lang="en-US" dirty="0"/>
              <a:t>system power </a:t>
            </a:r>
          </a:p>
        </p:txBody>
      </p:sp>
      <p:pic>
        <p:nvPicPr>
          <p:cNvPr id="2" name="Picture 1" descr="CryoPowerEq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2362200"/>
            <a:ext cx="5499100" cy="622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Exergy</a:t>
            </a:r>
            <a:endParaRPr lang="en-US" dirty="0"/>
          </a:p>
        </p:txBody>
      </p:sp>
      <p:sp>
        <p:nvSpPr>
          <p:cNvPr id="7" name="Content Placeholder 6"/>
          <p:cNvSpPr>
            <a:spLocks noGrp="1"/>
          </p:cNvSpPr>
          <p:nvPr>
            <p:ph idx="1"/>
          </p:nvPr>
        </p:nvSpPr>
        <p:spPr/>
        <p:txBody>
          <a:bodyPr/>
          <a:lstStyle/>
          <a:p>
            <a:r>
              <a:rPr lang="en-US" dirty="0" smtClean="0"/>
              <a:t>In many cryogenics analyses, authors describe an “</a:t>
            </a:r>
            <a:r>
              <a:rPr lang="en-US" dirty="0" err="1" smtClean="0"/>
              <a:t>exergy</a:t>
            </a:r>
            <a:r>
              <a:rPr lang="en-US" dirty="0" smtClean="0"/>
              <a:t>” analysis</a:t>
            </a:r>
          </a:p>
          <a:p>
            <a:pPr lvl="1"/>
            <a:r>
              <a:rPr lang="en-US" dirty="0" err="1" smtClean="0"/>
              <a:t>Exergy</a:t>
            </a:r>
            <a:r>
              <a:rPr lang="en-US" dirty="0" smtClean="0"/>
              <a:t> is defined as de = dh – T</a:t>
            </a:r>
            <a:r>
              <a:rPr lang="en-US" baseline="-25000" dirty="0" smtClean="0"/>
              <a:t>0</a:t>
            </a:r>
            <a:r>
              <a:rPr lang="en-US" dirty="0" smtClean="0"/>
              <a:t>ds, which is the quantity described previously as the ideal refrigeration power </a:t>
            </a:r>
          </a:p>
          <a:p>
            <a:pPr lvl="1"/>
            <a:r>
              <a:rPr lang="en-US" dirty="0" smtClean="0"/>
              <a:t>At each stage, one can compare the real power required with expected, from </a:t>
            </a:r>
          </a:p>
          <a:p>
            <a:pPr lvl="1"/>
            <a:endParaRPr lang="en-US" dirty="0"/>
          </a:p>
        </p:txBody>
      </p:sp>
      <p:sp>
        <p:nvSpPr>
          <p:cNvPr id="3" name="Date Placeholder 2"/>
          <p:cNvSpPr>
            <a:spLocks noGrp="1"/>
          </p:cNvSpPr>
          <p:nvPr>
            <p:ph type="dt" sz="half" idx="10"/>
          </p:nvPr>
        </p:nvSpPr>
        <p:spPr/>
        <p:txBody>
          <a:bodyPr/>
          <a:lstStyle/>
          <a:p>
            <a:pPr>
              <a:defRPr/>
            </a:pPr>
            <a:r>
              <a:rPr lang="en-US" smtClean="0"/>
              <a:t>January, 2017    USPAS</a:t>
            </a:r>
            <a:endParaRPr lang="en-US"/>
          </a:p>
        </p:txBody>
      </p:sp>
      <p:sp>
        <p:nvSpPr>
          <p:cNvPr id="4" name="Footer Placeholder 3"/>
          <p:cNvSpPr>
            <a:spLocks noGrp="1"/>
          </p:cNvSpPr>
          <p:nvPr>
            <p:ph type="ftr" sz="quarter" idx="11"/>
          </p:nvPr>
        </p:nvSpPr>
        <p:spPr/>
        <p:txBody>
          <a:bodyPr/>
          <a:lstStyle/>
          <a:p>
            <a:pPr>
              <a:defRPr/>
            </a:pPr>
            <a:r>
              <a:rPr lang="en-US" smtClean="0"/>
              <a:t>Thermodynamics for Cryogenics   Tom Peterson</a:t>
            </a:r>
            <a:endParaRPr lang="en-US"/>
          </a:p>
        </p:txBody>
      </p:sp>
      <p:sp>
        <p:nvSpPr>
          <p:cNvPr id="5" name="Slide Number Placeholder 4"/>
          <p:cNvSpPr>
            <a:spLocks noGrp="1"/>
          </p:cNvSpPr>
          <p:nvPr>
            <p:ph type="sldNum" sz="quarter" idx="12"/>
          </p:nvPr>
        </p:nvSpPr>
        <p:spPr/>
        <p:txBody>
          <a:bodyPr/>
          <a:lstStyle/>
          <a:p>
            <a:pPr>
              <a:defRPr/>
            </a:pPr>
            <a:fld id="{DDDC4B6A-A15F-D340-A768-CC9B251D93C4}" type="slidenum">
              <a:rPr lang="en-US" smtClean="0"/>
              <a:pPr>
                <a:defRPr/>
              </a:pPr>
              <a:t>27</a:t>
            </a:fld>
            <a:endParaRPr lang="en-US"/>
          </a:p>
        </p:txBody>
      </p:sp>
      <p:pic>
        <p:nvPicPr>
          <p:cNvPr id="8" name="Picture 7" descr="CryoPowerEq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181600"/>
            <a:ext cx="5499100" cy="622300"/>
          </a:xfrm>
          <a:prstGeom prst="rect">
            <a:avLst/>
          </a:prstGeom>
        </p:spPr>
      </p:pic>
    </p:spTree>
    <p:extLst>
      <p:ext uri="{BB962C8B-B14F-4D97-AF65-F5344CB8AC3E}">
        <p14:creationId xmlns:p14="http://schemas.microsoft.com/office/powerpoint/2010/main" val="37389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Free Energy</a:t>
            </a:r>
            <a:endParaRPr lang="en-US" dirty="0"/>
          </a:p>
        </p:txBody>
      </p:sp>
      <p:sp>
        <p:nvSpPr>
          <p:cNvPr id="3" name="Content Placeholder 2"/>
          <p:cNvSpPr>
            <a:spLocks noGrp="1"/>
          </p:cNvSpPr>
          <p:nvPr>
            <p:ph idx="1"/>
          </p:nvPr>
        </p:nvSpPr>
        <p:spPr/>
        <p:txBody>
          <a:bodyPr/>
          <a:lstStyle/>
          <a:p>
            <a:r>
              <a:rPr lang="en-US" sz="2400" dirty="0" smtClean="0"/>
              <a:t>In thermodynamics texts, you will find the quantity Gibbs Free Energy defined, which is G = H – TS </a:t>
            </a:r>
          </a:p>
          <a:p>
            <a:r>
              <a:rPr lang="en-US" sz="2400" dirty="0" smtClean="0"/>
              <a:t>For processes which start and end at the same temperature, one may compare the real process with an ideal cycle rejecting heat to that reference temperature, T</a:t>
            </a:r>
            <a:r>
              <a:rPr lang="en-US" sz="2400" baseline="-25000" dirty="0" smtClean="0"/>
              <a:t>0</a:t>
            </a:r>
            <a:r>
              <a:rPr lang="en-US" sz="2400" dirty="0" smtClean="0"/>
              <a:t>.  On a per unit mass basis, dg = dh – T</a:t>
            </a:r>
            <a:r>
              <a:rPr lang="en-US" sz="2400" baseline="-25000" dirty="0" smtClean="0"/>
              <a:t>0</a:t>
            </a:r>
            <a:r>
              <a:rPr lang="en-US" sz="2400" dirty="0" smtClean="0"/>
              <a:t>ds </a:t>
            </a:r>
          </a:p>
          <a:p>
            <a:r>
              <a:rPr lang="en-US" sz="2400" dirty="0" smtClean="0"/>
              <a:t>So </a:t>
            </a:r>
            <a:r>
              <a:rPr lang="en-US" sz="2400" dirty="0" err="1" smtClean="0"/>
              <a:t>exergy</a:t>
            </a:r>
            <a:r>
              <a:rPr lang="en-US" sz="2400" dirty="0" smtClean="0"/>
              <a:t> (the ideal work for refrigeration) is basically the same concept in reverse as Gibbs Free Energy, the maximum work that can be extracted from a process doing work </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28</a:t>
            </a:fld>
            <a:endParaRPr lang="en-US"/>
          </a:p>
        </p:txBody>
      </p:sp>
    </p:spTree>
    <p:extLst>
      <p:ext uri="{BB962C8B-B14F-4D97-AF65-F5344CB8AC3E}">
        <p14:creationId xmlns:p14="http://schemas.microsoft.com/office/powerpoint/2010/main" val="3230342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cryo</a:t>
            </a:r>
            <a:r>
              <a:rPr lang="en-US" dirty="0" smtClean="0"/>
              <a:t> power analysis</a:t>
            </a:r>
            <a:endParaRPr lang="en-US" dirty="0"/>
          </a:p>
        </p:txBody>
      </p:sp>
      <p:sp>
        <p:nvSpPr>
          <p:cNvPr id="3" name="Content Placeholder 2"/>
          <p:cNvSpPr>
            <a:spLocks noGrp="1"/>
          </p:cNvSpPr>
          <p:nvPr>
            <p:ph idx="1"/>
          </p:nvPr>
        </p:nvSpPr>
        <p:spPr/>
        <p:txBody>
          <a:bodyPr/>
          <a:lstStyle/>
          <a:p>
            <a:r>
              <a:rPr lang="en-US" dirty="0" smtClean="0"/>
              <a:t>See ILCcryoTDP-26June2012.xls</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29</a:t>
            </a:fld>
            <a:endParaRPr lang="en-US"/>
          </a:p>
        </p:txBody>
      </p:sp>
    </p:spTree>
    <p:extLst>
      <p:ext uri="{BB962C8B-B14F-4D97-AF65-F5344CB8AC3E}">
        <p14:creationId xmlns:p14="http://schemas.microsoft.com/office/powerpoint/2010/main" val="153601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January, 2017    USPAS</a:t>
            </a:r>
            <a:endParaRPr lang="en-US"/>
          </a:p>
        </p:txBody>
      </p:sp>
      <p:sp>
        <p:nvSpPr>
          <p:cNvPr id="7" name="Footer Placeholder 4"/>
          <p:cNvSpPr>
            <a:spLocks noGrp="1"/>
          </p:cNvSpPr>
          <p:nvPr>
            <p:ph type="ftr" sz="quarter" idx="11"/>
          </p:nvPr>
        </p:nvSpPr>
        <p:spPr/>
        <p:txBody>
          <a:bodyPr/>
          <a:lstStyle/>
          <a:p>
            <a:r>
              <a:rPr lang="en-US" smtClean="0"/>
              <a:t>Thermodynamics for Cryogenics   Tom Peterson</a:t>
            </a:r>
            <a:endParaRPr lang="en-US"/>
          </a:p>
        </p:txBody>
      </p:sp>
      <p:sp>
        <p:nvSpPr>
          <p:cNvPr id="8" name="Slide Number Placeholder 5"/>
          <p:cNvSpPr>
            <a:spLocks noGrp="1"/>
          </p:cNvSpPr>
          <p:nvPr>
            <p:ph type="sldNum" sz="quarter" idx="12"/>
          </p:nvPr>
        </p:nvSpPr>
        <p:spPr/>
        <p:txBody>
          <a:bodyPr/>
          <a:lstStyle/>
          <a:p>
            <a:fld id="{9F2D58BB-835A-DD43-8B28-0A1417CF9495}" type="slidenum">
              <a:rPr lang="en-US"/>
              <a:pPr/>
              <a:t>3</a:t>
            </a:fld>
            <a:endParaRPr lang="en-US"/>
          </a:p>
        </p:txBody>
      </p:sp>
      <p:sp>
        <p:nvSpPr>
          <p:cNvPr id="540674" name="Rectangle 2"/>
          <p:cNvSpPr>
            <a:spLocks noGrp="1" noChangeArrowheads="1"/>
          </p:cNvSpPr>
          <p:nvPr>
            <p:ph type="title"/>
          </p:nvPr>
        </p:nvSpPr>
        <p:spPr>
          <a:xfrm>
            <a:off x="685800" y="533400"/>
            <a:ext cx="7772400" cy="533400"/>
          </a:xfrm>
        </p:spPr>
        <p:txBody>
          <a:bodyPr/>
          <a:lstStyle/>
          <a:p>
            <a:r>
              <a:rPr lang="en-US" sz="3600" dirty="0"/>
              <a:t>Old science </a:t>
            </a:r>
            <a:r>
              <a:rPr lang="en-US" sz="3600" dirty="0" smtClean="0"/>
              <a:t>with modern applications</a:t>
            </a:r>
            <a:endParaRPr lang="en-US" sz="3600" dirty="0"/>
          </a:p>
        </p:txBody>
      </p:sp>
      <p:sp>
        <p:nvSpPr>
          <p:cNvPr id="540675" name="Rectangle 3"/>
          <p:cNvSpPr>
            <a:spLocks noGrp="1" noChangeArrowheads="1"/>
          </p:cNvSpPr>
          <p:nvPr>
            <p:ph type="body" idx="1"/>
          </p:nvPr>
        </p:nvSpPr>
        <p:spPr>
          <a:xfrm>
            <a:off x="685800" y="1371600"/>
            <a:ext cx="3505200" cy="4648200"/>
          </a:xfrm>
        </p:spPr>
        <p:txBody>
          <a:bodyPr/>
          <a:lstStyle/>
          <a:p>
            <a:r>
              <a:rPr lang="en-US" sz="2400" dirty="0" smtClean="0"/>
              <a:t>Thermodynamics is the study of macroscopic energy transformations between heat and work</a:t>
            </a:r>
          </a:p>
          <a:p>
            <a:r>
              <a:rPr lang="en-US" sz="2400" dirty="0" smtClean="0"/>
              <a:t>Thermodynamics has its basis in attempts to understand combustion and steam power (much in the </a:t>
            </a:r>
            <a:r>
              <a:rPr lang="en-US" sz="2400" dirty="0"/>
              <a:t>19th century) but is still </a:t>
            </a:r>
            <a:r>
              <a:rPr lang="ja-JP" altLang="en-US" sz="2400" dirty="0">
                <a:latin typeface="Arial"/>
              </a:rPr>
              <a:t>“</a:t>
            </a:r>
            <a:r>
              <a:rPr lang="en-US" sz="2400" dirty="0"/>
              <a:t>state of the art</a:t>
            </a:r>
            <a:r>
              <a:rPr lang="ja-JP" altLang="en-US" sz="2400" dirty="0">
                <a:latin typeface="Arial"/>
              </a:rPr>
              <a:t>”</a:t>
            </a:r>
            <a:r>
              <a:rPr lang="en-US" sz="2400" dirty="0"/>
              <a:t> in terms of practical engineering issues </a:t>
            </a:r>
            <a:r>
              <a:rPr lang="en-US" sz="2400" dirty="0" smtClean="0"/>
              <a:t>for cryogenics</a:t>
            </a:r>
            <a:endParaRPr lang="en-US" sz="2400" dirty="0"/>
          </a:p>
        </p:txBody>
      </p:sp>
      <p:pic>
        <p:nvPicPr>
          <p:cNvPr id="540676" name="Picture 4" descr="Dewar_J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000500" cy="4533900"/>
          </a:xfrm>
          <a:prstGeom prst="rect">
            <a:avLst/>
          </a:prstGeom>
          <a:noFill/>
          <a:extLst>
            <a:ext uri="{909E8E84-426E-40DD-AFC4-6F175D3DCCD1}">
              <a14:hiddenFill xmlns:a14="http://schemas.microsoft.com/office/drawing/2010/main">
                <a:solidFill>
                  <a:srgbClr val="FFFFFF"/>
                </a:solidFill>
              </a14:hiddenFill>
            </a:ext>
          </a:extLst>
        </p:spPr>
      </p:pic>
      <p:sp>
        <p:nvSpPr>
          <p:cNvPr id="540677" name="Text Box 5"/>
          <p:cNvSpPr txBox="1">
            <a:spLocks noChangeArrowheads="1"/>
          </p:cNvSpPr>
          <p:nvPr/>
        </p:nvSpPr>
        <p:spPr bwMode="auto">
          <a:xfrm>
            <a:off x="4343400" y="5775325"/>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James Dewar (invented vacuum flask in 1892)</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6906309C-63E0-CE4D-8575-84D8F4DF5B10}" type="slidenum">
              <a:rPr lang="en-US"/>
              <a:pPr/>
              <a:t>30</a:t>
            </a:fld>
            <a:endParaRPr lang="en-US"/>
          </a:p>
        </p:txBody>
      </p:sp>
      <p:sp>
        <p:nvSpPr>
          <p:cNvPr id="516098" name="Rectangle 2"/>
          <p:cNvSpPr>
            <a:spLocks noGrp="1" noChangeArrowheads="1"/>
          </p:cNvSpPr>
          <p:nvPr>
            <p:ph type="title"/>
          </p:nvPr>
        </p:nvSpPr>
        <p:spPr>
          <a:xfrm>
            <a:off x="609600" y="685800"/>
            <a:ext cx="7848600" cy="1524000"/>
          </a:xfrm>
        </p:spPr>
        <p:txBody>
          <a:bodyPr/>
          <a:lstStyle/>
          <a:p>
            <a:r>
              <a:rPr lang="en-US" sz="4000" dirty="0" smtClean="0"/>
              <a:t>Cryogenic plant losses (compressor)</a:t>
            </a:r>
            <a:r>
              <a:rPr lang="en-US" sz="4000" dirty="0"/>
              <a:t/>
            </a:r>
            <a:br>
              <a:rPr lang="en-US" sz="4000" dirty="0"/>
            </a:br>
            <a:r>
              <a:rPr lang="en-US" sz="2000" dirty="0"/>
              <a:t>from B. Ziegler, </a:t>
            </a:r>
            <a:r>
              <a:rPr lang="ja-JP" altLang="en-US" sz="2000" dirty="0">
                <a:latin typeface="Arial"/>
              </a:rPr>
              <a:t>“</a:t>
            </a:r>
            <a:r>
              <a:rPr lang="en-US" sz="2000" dirty="0"/>
              <a:t>Second Law Analysis of the Helium Refrigerators for the HERA Proton Magnet Ring,</a:t>
            </a:r>
            <a:r>
              <a:rPr lang="ja-JP" altLang="en-US" sz="2000" dirty="0">
                <a:latin typeface="Arial"/>
              </a:rPr>
              <a:t>”</a:t>
            </a:r>
            <a:r>
              <a:rPr lang="en-US" sz="2000" dirty="0"/>
              <a:t> in </a:t>
            </a:r>
            <a:r>
              <a:rPr lang="en-US" sz="2000" u="sng" dirty="0"/>
              <a:t>Advances in Cryogenic Engineering</a:t>
            </a:r>
            <a:r>
              <a:rPr lang="en-US" sz="2000" dirty="0"/>
              <a:t>, </a:t>
            </a:r>
            <a:br>
              <a:rPr lang="en-US" sz="2000" dirty="0"/>
            </a:br>
            <a:r>
              <a:rPr lang="en-US" sz="2000" dirty="0"/>
              <a:t>Vol. 31, Plenum Press, 1986, p. 693</a:t>
            </a:r>
            <a:endParaRPr lang="en-US" dirty="0"/>
          </a:p>
        </p:txBody>
      </p:sp>
      <p:pic>
        <p:nvPicPr>
          <p:cNvPr id="516099" name="Picture 3" descr="Loss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57413"/>
            <a:ext cx="6477000" cy="4014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6906309C-63E0-CE4D-8575-84D8F4DF5B10}" type="slidenum">
              <a:rPr lang="en-US"/>
              <a:pPr/>
              <a:t>31</a:t>
            </a:fld>
            <a:endParaRPr lang="en-US"/>
          </a:p>
        </p:txBody>
      </p:sp>
      <p:sp>
        <p:nvSpPr>
          <p:cNvPr id="516098" name="Rectangle 2"/>
          <p:cNvSpPr>
            <a:spLocks noGrp="1" noChangeArrowheads="1"/>
          </p:cNvSpPr>
          <p:nvPr>
            <p:ph type="title"/>
          </p:nvPr>
        </p:nvSpPr>
        <p:spPr>
          <a:xfrm>
            <a:off x="609600" y="685800"/>
            <a:ext cx="7848600" cy="1524000"/>
          </a:xfrm>
        </p:spPr>
        <p:txBody>
          <a:bodyPr/>
          <a:lstStyle/>
          <a:p>
            <a:r>
              <a:rPr lang="en-US" sz="4000" dirty="0" smtClean="0"/>
              <a:t>Cryogenic plant losses (cold box)</a:t>
            </a:r>
            <a:r>
              <a:rPr lang="en-US" sz="4000" dirty="0"/>
              <a:t/>
            </a:r>
            <a:br>
              <a:rPr lang="en-US" sz="4000" dirty="0"/>
            </a:br>
            <a:r>
              <a:rPr lang="en-US" sz="2000" dirty="0"/>
              <a:t>from B. Ziegler, </a:t>
            </a:r>
            <a:r>
              <a:rPr lang="ja-JP" altLang="en-US" sz="2000" dirty="0">
                <a:latin typeface="Arial"/>
              </a:rPr>
              <a:t>“</a:t>
            </a:r>
            <a:r>
              <a:rPr lang="en-US" sz="2000" dirty="0"/>
              <a:t>Second Law Analysis of the Helium Refrigerators for the HERA Proton Magnet Ring,</a:t>
            </a:r>
            <a:r>
              <a:rPr lang="ja-JP" altLang="en-US" sz="2000" dirty="0">
                <a:latin typeface="Arial"/>
              </a:rPr>
              <a:t>”</a:t>
            </a:r>
            <a:r>
              <a:rPr lang="en-US" sz="2000" dirty="0"/>
              <a:t> in </a:t>
            </a:r>
            <a:r>
              <a:rPr lang="en-US" sz="2000" u="sng" dirty="0"/>
              <a:t>Advances in Cryogenic Engineering</a:t>
            </a:r>
            <a:r>
              <a:rPr lang="en-US" sz="2000" dirty="0"/>
              <a:t>, </a:t>
            </a:r>
            <a:br>
              <a:rPr lang="en-US" sz="2000" dirty="0"/>
            </a:br>
            <a:r>
              <a:rPr lang="en-US" sz="2000" dirty="0"/>
              <a:t>Vol. 31, Plenum Press, 1986, p. 693</a:t>
            </a:r>
            <a:endParaRPr lang="en-US" dirty="0"/>
          </a:p>
        </p:txBody>
      </p:sp>
      <p:pic>
        <p:nvPicPr>
          <p:cNvPr id="2" name="Picture 1" descr="CryoPlantLosses-Zieg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85267"/>
            <a:ext cx="6468132" cy="3963133"/>
          </a:xfrm>
          <a:prstGeom prst="rect">
            <a:avLst/>
          </a:prstGeom>
        </p:spPr>
      </p:pic>
    </p:spTree>
    <p:extLst>
      <p:ext uri="{BB962C8B-B14F-4D97-AF65-F5344CB8AC3E}">
        <p14:creationId xmlns:p14="http://schemas.microsoft.com/office/powerpoint/2010/main" val="414597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engines</a:t>
            </a:r>
            <a:endParaRPr lang="en-US" dirty="0"/>
          </a:p>
        </p:txBody>
      </p:sp>
      <p:sp>
        <p:nvSpPr>
          <p:cNvPr id="3" name="Text Placeholder 2"/>
          <p:cNvSpPr>
            <a:spLocks noGrp="1"/>
          </p:cNvSpPr>
          <p:nvPr>
            <p:ph type="body" sz="half" idx="1"/>
          </p:nvPr>
        </p:nvSpPr>
        <p:spPr>
          <a:xfrm>
            <a:off x="685800" y="1752600"/>
            <a:ext cx="4191000" cy="4343400"/>
          </a:xfrm>
        </p:spPr>
        <p:txBody>
          <a:bodyPr/>
          <a:lstStyle/>
          <a:p>
            <a:r>
              <a:rPr lang="en-US" sz="2400" dirty="0" smtClean="0"/>
              <a:t>Reciprocating expansion engines are used in many small liquefiers and help to illustrate some fundamentals of thermodynamics </a:t>
            </a:r>
          </a:p>
          <a:p>
            <a:r>
              <a:rPr lang="en-US" sz="2400" dirty="0" smtClean="0"/>
              <a:t>At the right is a Koch Process Systems (similar to “model 1400”) expander with cryostat open</a:t>
            </a:r>
            <a:endParaRPr lang="en-US" sz="2400" dirty="0"/>
          </a:p>
        </p:txBody>
      </p:sp>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41A52585-15FC-3047-92C6-15FE40A981A4}" type="slidenum">
              <a:rPr lang="en-US" smtClean="0"/>
              <a:pPr>
                <a:defRPr/>
              </a:pPr>
              <a:t>32</a:t>
            </a:fld>
            <a:endParaRPr lang="en-US"/>
          </a:p>
        </p:txBody>
      </p:sp>
      <p:pic>
        <p:nvPicPr>
          <p:cNvPr id="11" name="ClipArt Placeholder 10" descr="ExpanderKPS1.jpg"/>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l="-22248" r="-22248"/>
          <a:stretch>
            <a:fillRect/>
          </a:stretch>
        </p:blipFill>
        <p:spPr>
          <a:xfrm>
            <a:off x="4648200" y="1524000"/>
            <a:ext cx="3810000" cy="4572000"/>
          </a:xfrm>
        </p:spPr>
      </p:pic>
    </p:spTree>
    <p:extLst>
      <p:ext uri="{BB962C8B-B14F-4D97-AF65-F5344CB8AC3E}">
        <p14:creationId xmlns:p14="http://schemas.microsoft.com/office/powerpoint/2010/main" val="189723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engine cylinder</a:t>
            </a:r>
            <a:endParaRPr lang="en-US" dirty="0"/>
          </a:p>
        </p:txBody>
      </p:sp>
      <p:sp>
        <p:nvSpPr>
          <p:cNvPr id="3" name="Text Placeholder 2"/>
          <p:cNvSpPr>
            <a:spLocks noGrp="1"/>
          </p:cNvSpPr>
          <p:nvPr>
            <p:ph type="body" sz="half" idx="1"/>
          </p:nvPr>
        </p:nvSpPr>
        <p:spPr>
          <a:xfrm>
            <a:off x="685800" y="1752600"/>
            <a:ext cx="3429000" cy="4343400"/>
          </a:xfrm>
        </p:spPr>
        <p:txBody>
          <a:bodyPr/>
          <a:lstStyle/>
          <a:p>
            <a:r>
              <a:rPr lang="en-US" sz="2400" dirty="0" smtClean="0"/>
              <a:t>At the right is a close-up of the expander showing the cylinder, valve bodies, and some of the cryogenic piping </a:t>
            </a:r>
          </a:p>
        </p:txBody>
      </p:sp>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41A52585-15FC-3047-92C6-15FE40A981A4}" type="slidenum">
              <a:rPr lang="en-US" smtClean="0"/>
              <a:pPr>
                <a:defRPr/>
              </a:pPr>
              <a:t>33</a:t>
            </a:fld>
            <a:endParaRPr lang="en-US"/>
          </a:p>
        </p:txBody>
      </p:sp>
      <p:pic>
        <p:nvPicPr>
          <p:cNvPr id="8" name="ClipArt Placeholder 7" descr="ExpanderKPS2.jpg"/>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t="5225" b="5225"/>
          <a:stretch>
            <a:fillRect/>
          </a:stretch>
        </p:blipFill>
        <p:spPr/>
      </p:pic>
    </p:spTree>
    <p:extLst>
      <p:ext uri="{BB962C8B-B14F-4D97-AF65-F5344CB8AC3E}">
        <p14:creationId xmlns:p14="http://schemas.microsoft.com/office/powerpoint/2010/main" val="314935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Expansion engine cycle</a:t>
            </a:r>
            <a:endParaRPr lang="en-US" dirty="0"/>
          </a:p>
        </p:txBody>
      </p:sp>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41A52585-15FC-3047-92C6-15FE40A981A4}" type="slidenum">
              <a:rPr lang="en-US" smtClean="0"/>
              <a:pPr>
                <a:defRPr/>
              </a:pPr>
              <a:t>34</a:t>
            </a:fld>
            <a:endParaRPr lang="en-US"/>
          </a:p>
        </p:txBody>
      </p:sp>
      <p:sp>
        <p:nvSpPr>
          <p:cNvPr id="10" name="TextBox 9"/>
          <p:cNvSpPr txBox="1"/>
          <p:nvPr/>
        </p:nvSpPr>
        <p:spPr>
          <a:xfrm>
            <a:off x="80791" y="5257800"/>
            <a:ext cx="1657725" cy="830997"/>
          </a:xfrm>
          <a:prstGeom prst="rect">
            <a:avLst/>
          </a:prstGeom>
          <a:noFill/>
        </p:spPr>
        <p:txBody>
          <a:bodyPr wrap="none" rtlCol="0">
            <a:spAutoFit/>
          </a:bodyPr>
          <a:lstStyle/>
          <a:p>
            <a:r>
              <a:rPr lang="en-US" sz="1600" dirty="0" smtClean="0"/>
              <a:t>Minimal volume, </a:t>
            </a:r>
          </a:p>
          <a:p>
            <a:r>
              <a:rPr lang="en-US" sz="1600" dirty="0"/>
              <a:t>i</a:t>
            </a:r>
            <a:r>
              <a:rPr lang="en-US" sz="1600" dirty="0" smtClean="0"/>
              <a:t>ntake valve </a:t>
            </a:r>
          </a:p>
          <a:p>
            <a:r>
              <a:rPr lang="en-US" sz="1600" dirty="0" smtClean="0"/>
              <a:t>opens</a:t>
            </a:r>
            <a:endParaRPr lang="en-US" sz="1600" dirty="0"/>
          </a:p>
        </p:txBody>
      </p:sp>
      <p:sp>
        <p:nvSpPr>
          <p:cNvPr id="11" name="TextBox 10"/>
          <p:cNvSpPr txBox="1"/>
          <p:nvPr/>
        </p:nvSpPr>
        <p:spPr>
          <a:xfrm>
            <a:off x="1905000" y="5257800"/>
            <a:ext cx="1507244" cy="830997"/>
          </a:xfrm>
          <a:prstGeom prst="rect">
            <a:avLst/>
          </a:prstGeom>
          <a:noFill/>
        </p:spPr>
        <p:txBody>
          <a:bodyPr wrap="none" rtlCol="0">
            <a:spAutoFit/>
          </a:bodyPr>
          <a:lstStyle/>
          <a:p>
            <a:r>
              <a:rPr lang="en-US" sz="1600" dirty="0" smtClean="0"/>
              <a:t>Filling cylinder, </a:t>
            </a:r>
          </a:p>
          <a:p>
            <a:r>
              <a:rPr lang="en-US" sz="1600" dirty="0"/>
              <a:t>t</a:t>
            </a:r>
            <a:r>
              <a:rPr lang="en-US" sz="1600" dirty="0" smtClean="0"/>
              <a:t>hen intake </a:t>
            </a:r>
          </a:p>
          <a:p>
            <a:r>
              <a:rPr lang="en-US" sz="1600" dirty="0"/>
              <a:t>v</a:t>
            </a:r>
            <a:r>
              <a:rPr lang="en-US" sz="1600" dirty="0" smtClean="0"/>
              <a:t>alve closes</a:t>
            </a:r>
            <a:endParaRPr lang="en-US" sz="1600" dirty="0"/>
          </a:p>
        </p:txBody>
      </p:sp>
      <p:sp>
        <p:nvSpPr>
          <p:cNvPr id="12" name="TextBox 11"/>
          <p:cNvSpPr txBox="1"/>
          <p:nvPr/>
        </p:nvSpPr>
        <p:spPr>
          <a:xfrm>
            <a:off x="3729209" y="5257800"/>
            <a:ext cx="1496223" cy="830997"/>
          </a:xfrm>
          <a:prstGeom prst="rect">
            <a:avLst/>
          </a:prstGeom>
          <a:noFill/>
        </p:spPr>
        <p:txBody>
          <a:bodyPr wrap="none" rtlCol="0">
            <a:spAutoFit/>
          </a:bodyPr>
          <a:lstStyle/>
          <a:p>
            <a:r>
              <a:rPr lang="en-US" sz="1600" dirty="0" smtClean="0"/>
              <a:t>Valves closed, </a:t>
            </a:r>
          </a:p>
          <a:p>
            <a:r>
              <a:rPr lang="en-US" sz="1600" dirty="0"/>
              <a:t>c</a:t>
            </a:r>
            <a:r>
              <a:rPr lang="en-US" sz="1600" dirty="0" smtClean="0"/>
              <a:t>onstant mass </a:t>
            </a:r>
          </a:p>
          <a:p>
            <a:r>
              <a:rPr lang="en-US" sz="1600" dirty="0" smtClean="0"/>
              <a:t>expansion</a:t>
            </a:r>
            <a:endParaRPr lang="en-US" sz="1600" dirty="0"/>
          </a:p>
        </p:txBody>
      </p:sp>
      <p:sp>
        <p:nvSpPr>
          <p:cNvPr id="13" name="TextBox 12"/>
          <p:cNvSpPr txBox="1"/>
          <p:nvPr/>
        </p:nvSpPr>
        <p:spPr>
          <a:xfrm>
            <a:off x="5553418" y="5257800"/>
            <a:ext cx="1705715" cy="830997"/>
          </a:xfrm>
          <a:prstGeom prst="rect">
            <a:avLst/>
          </a:prstGeom>
          <a:noFill/>
        </p:spPr>
        <p:txBody>
          <a:bodyPr wrap="none" rtlCol="0">
            <a:spAutoFit/>
          </a:bodyPr>
          <a:lstStyle/>
          <a:p>
            <a:r>
              <a:rPr lang="en-US" sz="1600" dirty="0" smtClean="0"/>
              <a:t>Maximal volume, </a:t>
            </a:r>
          </a:p>
          <a:p>
            <a:r>
              <a:rPr lang="en-US" sz="1600" dirty="0"/>
              <a:t>e</a:t>
            </a:r>
            <a:r>
              <a:rPr lang="en-US" sz="1600" dirty="0" smtClean="0"/>
              <a:t>xhaust valve </a:t>
            </a:r>
          </a:p>
          <a:p>
            <a:r>
              <a:rPr lang="en-US" sz="1600" dirty="0" smtClean="0"/>
              <a:t>opens</a:t>
            </a:r>
            <a:endParaRPr lang="en-US" sz="1600" dirty="0"/>
          </a:p>
        </p:txBody>
      </p:sp>
      <p:sp>
        <p:nvSpPr>
          <p:cNvPr id="14" name="TextBox 13"/>
          <p:cNvSpPr txBox="1"/>
          <p:nvPr/>
        </p:nvSpPr>
        <p:spPr>
          <a:xfrm>
            <a:off x="7377627" y="5257800"/>
            <a:ext cx="1594908" cy="830997"/>
          </a:xfrm>
          <a:prstGeom prst="rect">
            <a:avLst/>
          </a:prstGeom>
          <a:noFill/>
        </p:spPr>
        <p:txBody>
          <a:bodyPr wrap="none" rtlCol="0">
            <a:spAutoFit/>
          </a:bodyPr>
          <a:lstStyle/>
          <a:p>
            <a:r>
              <a:rPr lang="en-US" sz="1600" dirty="0" smtClean="0"/>
              <a:t>Cut-off volume, </a:t>
            </a:r>
          </a:p>
          <a:p>
            <a:r>
              <a:rPr lang="en-US" sz="1600" dirty="0"/>
              <a:t>e</a:t>
            </a:r>
            <a:r>
              <a:rPr lang="en-US" sz="1600" dirty="0" smtClean="0"/>
              <a:t>xhaust valve </a:t>
            </a:r>
          </a:p>
          <a:p>
            <a:r>
              <a:rPr lang="en-US" sz="1600" dirty="0" smtClean="0"/>
              <a:t>closes</a:t>
            </a:r>
            <a:endParaRPr lang="en-US" sz="1600" dirty="0"/>
          </a:p>
        </p:txBody>
      </p:sp>
      <p:sp>
        <p:nvSpPr>
          <p:cNvPr id="15" name="TextBox 14"/>
          <p:cNvSpPr txBox="1"/>
          <p:nvPr/>
        </p:nvSpPr>
        <p:spPr>
          <a:xfrm>
            <a:off x="1828800" y="1447800"/>
            <a:ext cx="1606129" cy="338554"/>
          </a:xfrm>
          <a:prstGeom prst="rect">
            <a:avLst/>
          </a:prstGeom>
          <a:noFill/>
        </p:spPr>
        <p:txBody>
          <a:bodyPr wrap="none" rtlCol="0">
            <a:spAutoFit/>
          </a:bodyPr>
          <a:lstStyle/>
          <a:p>
            <a:r>
              <a:rPr lang="en-US" sz="1600" dirty="0" smtClean="0"/>
              <a:t>Work extraction</a:t>
            </a:r>
            <a:endParaRPr lang="en-US" sz="1600" dirty="0"/>
          </a:p>
        </p:txBody>
      </p:sp>
      <p:sp>
        <p:nvSpPr>
          <p:cNvPr id="16" name="TextBox 15"/>
          <p:cNvSpPr txBox="1"/>
          <p:nvPr/>
        </p:nvSpPr>
        <p:spPr>
          <a:xfrm>
            <a:off x="3733800" y="1447800"/>
            <a:ext cx="1606129" cy="338554"/>
          </a:xfrm>
          <a:prstGeom prst="rect">
            <a:avLst/>
          </a:prstGeom>
          <a:noFill/>
        </p:spPr>
        <p:txBody>
          <a:bodyPr wrap="none" rtlCol="0">
            <a:spAutoFit/>
          </a:bodyPr>
          <a:lstStyle/>
          <a:p>
            <a:r>
              <a:rPr lang="en-US" sz="1600" dirty="0" smtClean="0"/>
              <a:t>Work extraction</a:t>
            </a:r>
            <a:endParaRPr lang="en-US" sz="1600" dirty="0"/>
          </a:p>
        </p:txBody>
      </p:sp>
      <p:sp>
        <p:nvSpPr>
          <p:cNvPr id="17" name="TextBox 16"/>
          <p:cNvSpPr txBox="1"/>
          <p:nvPr/>
        </p:nvSpPr>
        <p:spPr>
          <a:xfrm>
            <a:off x="457200" y="1786354"/>
            <a:ext cx="352681" cy="461665"/>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2362200" y="1786354"/>
            <a:ext cx="352681" cy="461665"/>
          </a:xfrm>
          <a:prstGeom prst="rect">
            <a:avLst/>
          </a:prstGeom>
          <a:noFill/>
        </p:spPr>
        <p:txBody>
          <a:bodyPr wrap="none" rtlCol="0">
            <a:spAutoFit/>
          </a:bodyPr>
          <a:lstStyle/>
          <a:p>
            <a:r>
              <a:rPr lang="en-US" dirty="0"/>
              <a:t>2</a:t>
            </a:r>
          </a:p>
        </p:txBody>
      </p:sp>
      <p:sp>
        <p:nvSpPr>
          <p:cNvPr id="19" name="TextBox 18"/>
          <p:cNvSpPr txBox="1"/>
          <p:nvPr/>
        </p:nvSpPr>
        <p:spPr>
          <a:xfrm>
            <a:off x="4191000" y="1786354"/>
            <a:ext cx="352681" cy="461665"/>
          </a:xfrm>
          <a:prstGeom prst="rect">
            <a:avLst/>
          </a:prstGeom>
          <a:noFill/>
        </p:spPr>
        <p:txBody>
          <a:bodyPr wrap="none" rtlCol="0">
            <a:spAutoFit/>
          </a:bodyPr>
          <a:lstStyle/>
          <a:p>
            <a:r>
              <a:rPr lang="en-US" dirty="0" smtClean="0"/>
              <a:t>3</a:t>
            </a:r>
            <a:endParaRPr lang="en-US" dirty="0"/>
          </a:p>
        </p:txBody>
      </p:sp>
      <p:sp>
        <p:nvSpPr>
          <p:cNvPr id="20" name="TextBox 19"/>
          <p:cNvSpPr txBox="1"/>
          <p:nvPr/>
        </p:nvSpPr>
        <p:spPr>
          <a:xfrm>
            <a:off x="6019800" y="1786354"/>
            <a:ext cx="352681" cy="461665"/>
          </a:xfrm>
          <a:prstGeom prst="rect">
            <a:avLst/>
          </a:prstGeom>
          <a:noFill/>
        </p:spPr>
        <p:txBody>
          <a:bodyPr wrap="none" rtlCol="0">
            <a:spAutoFit/>
          </a:bodyPr>
          <a:lstStyle/>
          <a:p>
            <a:r>
              <a:rPr lang="en-US" dirty="0"/>
              <a:t>4</a:t>
            </a:r>
          </a:p>
        </p:txBody>
      </p:sp>
      <p:sp>
        <p:nvSpPr>
          <p:cNvPr id="21" name="TextBox 20"/>
          <p:cNvSpPr txBox="1"/>
          <p:nvPr/>
        </p:nvSpPr>
        <p:spPr>
          <a:xfrm>
            <a:off x="7924800" y="1781889"/>
            <a:ext cx="352681" cy="461665"/>
          </a:xfrm>
          <a:prstGeom prst="rect">
            <a:avLst/>
          </a:prstGeom>
          <a:noFill/>
        </p:spPr>
        <p:txBody>
          <a:bodyPr wrap="none" rtlCol="0">
            <a:spAutoFit/>
          </a:bodyPr>
          <a:lstStyle/>
          <a:p>
            <a:r>
              <a:rPr lang="en-US" dirty="0"/>
              <a:t>5</a:t>
            </a:r>
          </a:p>
        </p:txBody>
      </p:sp>
      <p:pic>
        <p:nvPicPr>
          <p:cNvPr id="2" name="Picture 1" descr="ExpansionPiston-Nov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93" y="2209800"/>
            <a:ext cx="8513907" cy="3051086"/>
          </a:xfrm>
          <a:prstGeom prst="rect">
            <a:avLst/>
          </a:prstGeom>
        </p:spPr>
      </p:pic>
    </p:spTree>
    <p:extLst>
      <p:ext uri="{BB962C8B-B14F-4D97-AF65-F5344CB8AC3E}">
        <p14:creationId xmlns:p14="http://schemas.microsoft.com/office/powerpoint/2010/main" val="414763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trace</a:t>
            </a:r>
            <a:endParaRPr lang="en-US" dirty="0"/>
          </a:p>
        </p:txBody>
      </p:sp>
      <p:sp>
        <p:nvSpPr>
          <p:cNvPr id="3" name="Date Placeholder 2"/>
          <p:cNvSpPr>
            <a:spLocks noGrp="1"/>
          </p:cNvSpPr>
          <p:nvPr>
            <p:ph type="dt" sz="half" idx="10"/>
          </p:nvPr>
        </p:nvSpPr>
        <p:spPr/>
        <p:txBody>
          <a:bodyPr/>
          <a:lstStyle/>
          <a:p>
            <a:pPr>
              <a:defRPr/>
            </a:pPr>
            <a:r>
              <a:rPr lang="en-US" smtClean="0"/>
              <a:t>January, 2017    USPAS</a:t>
            </a:r>
            <a:endParaRPr lang="en-US"/>
          </a:p>
        </p:txBody>
      </p:sp>
      <p:sp>
        <p:nvSpPr>
          <p:cNvPr id="4" name="Footer Placeholder 3"/>
          <p:cNvSpPr>
            <a:spLocks noGrp="1"/>
          </p:cNvSpPr>
          <p:nvPr>
            <p:ph type="ftr" sz="quarter" idx="11"/>
          </p:nvPr>
        </p:nvSpPr>
        <p:spPr/>
        <p:txBody>
          <a:bodyPr/>
          <a:lstStyle/>
          <a:p>
            <a:pPr>
              <a:defRPr/>
            </a:pPr>
            <a:r>
              <a:rPr lang="en-US" smtClean="0"/>
              <a:t>Thermodynamics for Cryogenics   Tom Peterson</a:t>
            </a:r>
            <a:endParaRPr lang="en-US"/>
          </a:p>
        </p:txBody>
      </p:sp>
      <p:sp>
        <p:nvSpPr>
          <p:cNvPr id="5" name="Slide Number Placeholder 4"/>
          <p:cNvSpPr>
            <a:spLocks noGrp="1"/>
          </p:cNvSpPr>
          <p:nvPr>
            <p:ph type="sldNum" sz="quarter" idx="12"/>
          </p:nvPr>
        </p:nvSpPr>
        <p:spPr/>
        <p:txBody>
          <a:bodyPr/>
          <a:lstStyle/>
          <a:p>
            <a:pPr>
              <a:defRPr/>
            </a:pPr>
            <a:fld id="{DDDC4B6A-A15F-D340-A768-CC9B251D93C4}" type="slidenum">
              <a:rPr lang="en-US" smtClean="0"/>
              <a:pPr>
                <a:defRPr/>
              </a:pPr>
              <a:t>35</a:t>
            </a:fld>
            <a:endParaRPr lang="en-US"/>
          </a:p>
        </p:txBody>
      </p:sp>
      <p:pic>
        <p:nvPicPr>
          <p:cNvPr id="6" name="Picture 5" descr="ExpansionTrace-Nov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73200"/>
            <a:ext cx="7162800" cy="4699000"/>
          </a:xfrm>
          <a:prstGeom prst="rect">
            <a:avLst/>
          </a:prstGeom>
        </p:spPr>
      </p:pic>
      <p:sp>
        <p:nvSpPr>
          <p:cNvPr id="7" name="TextBox 6"/>
          <p:cNvSpPr txBox="1"/>
          <p:nvPr/>
        </p:nvSpPr>
        <p:spPr>
          <a:xfrm>
            <a:off x="7315200" y="3810000"/>
            <a:ext cx="352681" cy="461665"/>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2667000" y="1752600"/>
            <a:ext cx="352681" cy="461665"/>
          </a:xfrm>
          <a:prstGeom prst="rect">
            <a:avLst/>
          </a:prstGeom>
          <a:noFill/>
        </p:spPr>
        <p:txBody>
          <a:bodyPr wrap="none" rtlCol="0">
            <a:spAutoFit/>
          </a:bodyPr>
          <a:lstStyle/>
          <a:p>
            <a:r>
              <a:rPr lang="en-US" dirty="0"/>
              <a:t>2</a:t>
            </a:r>
          </a:p>
        </p:txBody>
      </p:sp>
      <p:sp>
        <p:nvSpPr>
          <p:cNvPr id="9" name="TextBox 8"/>
          <p:cNvSpPr txBox="1"/>
          <p:nvPr/>
        </p:nvSpPr>
        <p:spPr>
          <a:xfrm>
            <a:off x="3581400" y="3195935"/>
            <a:ext cx="352681" cy="461665"/>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4876800" y="4419600"/>
            <a:ext cx="352681" cy="461665"/>
          </a:xfrm>
          <a:prstGeom prst="rect">
            <a:avLst/>
          </a:prstGeom>
          <a:noFill/>
        </p:spPr>
        <p:txBody>
          <a:bodyPr wrap="none" rtlCol="0">
            <a:spAutoFit/>
          </a:bodyPr>
          <a:lstStyle/>
          <a:p>
            <a:r>
              <a:rPr lang="en-US" dirty="0"/>
              <a:t>4</a:t>
            </a:r>
          </a:p>
        </p:txBody>
      </p:sp>
      <p:sp>
        <p:nvSpPr>
          <p:cNvPr id="11" name="TextBox 10"/>
          <p:cNvSpPr txBox="1"/>
          <p:nvPr/>
        </p:nvSpPr>
        <p:spPr>
          <a:xfrm>
            <a:off x="6886319" y="4419600"/>
            <a:ext cx="352681" cy="461665"/>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2403594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discussion</a:t>
            </a:r>
            <a:endParaRPr lang="en-US" dirty="0"/>
          </a:p>
        </p:txBody>
      </p:sp>
      <p:sp>
        <p:nvSpPr>
          <p:cNvPr id="8" name="Content Placeholder 7"/>
          <p:cNvSpPr>
            <a:spLocks noGrp="1"/>
          </p:cNvSpPr>
          <p:nvPr>
            <p:ph idx="1"/>
          </p:nvPr>
        </p:nvSpPr>
        <p:spPr>
          <a:xfrm>
            <a:off x="685800" y="1676400"/>
            <a:ext cx="7772400" cy="4343400"/>
          </a:xfrm>
        </p:spPr>
        <p:txBody>
          <a:bodyPr/>
          <a:lstStyle/>
          <a:p>
            <a:r>
              <a:rPr lang="en-US" sz="2800" dirty="0" smtClean="0"/>
              <a:t>Intake cutoff, incomplete expansion </a:t>
            </a:r>
          </a:p>
          <a:p>
            <a:pPr lvl="1"/>
            <a:r>
              <a:rPr lang="en-US" sz="2400" dirty="0" smtClean="0"/>
              <a:t>Leaves some pressure unutilized </a:t>
            </a:r>
          </a:p>
          <a:p>
            <a:pPr lvl="1"/>
            <a:r>
              <a:rPr lang="en-US" sz="2400" dirty="0" smtClean="0"/>
              <a:t>Allows larger mass flow (intake valve open longer, more mass into cylinder each stroke) </a:t>
            </a:r>
          </a:p>
          <a:p>
            <a:r>
              <a:rPr lang="en-US" sz="2800" dirty="0" smtClean="0"/>
              <a:t>Intake and discharge valve leakage </a:t>
            </a:r>
          </a:p>
          <a:p>
            <a:r>
              <a:rPr lang="en-US" sz="2800" dirty="0" smtClean="0"/>
              <a:t>Heat conduction into expander </a:t>
            </a:r>
          </a:p>
          <a:p>
            <a:r>
              <a:rPr lang="en-US" sz="2800" dirty="0" smtClean="0"/>
              <a:t>Heat transfer to and from cylinder walls and piston head </a:t>
            </a:r>
          </a:p>
          <a:p>
            <a:r>
              <a:rPr lang="en-US" sz="2800" dirty="0" smtClean="0"/>
              <a:t>Dead volume leaves cooled helium behind which mixes with intake </a:t>
            </a:r>
            <a:endParaRPr lang="en-US" sz="2800" dirty="0"/>
          </a:p>
        </p:txBody>
      </p:sp>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41A52585-15FC-3047-92C6-15FE40A981A4}" type="slidenum">
              <a:rPr lang="en-US" smtClean="0"/>
              <a:pPr>
                <a:defRPr/>
              </a:pPr>
              <a:t>36</a:t>
            </a:fld>
            <a:endParaRPr lang="en-US"/>
          </a:p>
        </p:txBody>
      </p:sp>
    </p:spTree>
    <p:extLst>
      <p:ext uri="{BB962C8B-B14F-4D97-AF65-F5344CB8AC3E}">
        <p14:creationId xmlns:p14="http://schemas.microsoft.com/office/powerpoint/2010/main" val="460602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Helium expansion example</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37</a:t>
            </a:fld>
            <a:endParaRPr lang="en-US"/>
          </a:p>
        </p:txBody>
      </p:sp>
      <p:pic>
        <p:nvPicPr>
          <p:cNvPr id="7" name="Picture 6" descr="ExpansionExampl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06713"/>
            <a:ext cx="6705600" cy="4413087"/>
          </a:xfrm>
          <a:prstGeom prst="rect">
            <a:avLst/>
          </a:prstGeom>
        </p:spPr>
      </p:pic>
    </p:spTree>
    <p:extLst>
      <p:ext uri="{BB962C8B-B14F-4D97-AF65-F5344CB8AC3E}">
        <p14:creationId xmlns:p14="http://schemas.microsoft.com/office/powerpoint/2010/main" val="1412748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Isenthalpic expansion</a:t>
            </a:r>
            <a:endParaRPr lang="en-US" dirty="0"/>
          </a:p>
        </p:txBody>
      </p:sp>
      <p:sp>
        <p:nvSpPr>
          <p:cNvPr id="3" name="Content Placeholder 2"/>
          <p:cNvSpPr>
            <a:spLocks noGrp="1"/>
          </p:cNvSpPr>
          <p:nvPr>
            <p:ph idx="1"/>
          </p:nvPr>
        </p:nvSpPr>
        <p:spPr>
          <a:xfrm>
            <a:off x="685800" y="1600200"/>
            <a:ext cx="7772400" cy="4495800"/>
          </a:xfrm>
        </p:spPr>
        <p:txBody>
          <a:bodyPr/>
          <a:lstStyle/>
          <a:p>
            <a:r>
              <a:rPr lang="en-US" sz="2800" dirty="0" smtClean="0"/>
              <a:t>Expansion through a valve does no work, and neither adds nor removes energy </a:t>
            </a:r>
          </a:p>
          <a:p>
            <a:pPr lvl="1"/>
            <a:r>
              <a:rPr lang="en-US" sz="2400" dirty="0" smtClean="0"/>
              <a:t>Process is isenthalpic </a:t>
            </a:r>
          </a:p>
          <a:p>
            <a:r>
              <a:rPr lang="en-US" sz="2800" dirty="0" smtClean="0"/>
              <a:t>Enthalpy of the perfect gas is a function of temperature alone </a:t>
            </a:r>
          </a:p>
          <a:p>
            <a:pPr lvl="1"/>
            <a:r>
              <a:rPr lang="en-US" sz="2400" dirty="0" smtClean="0"/>
              <a:t>Isenthalpic process of perfect gas </a:t>
            </a:r>
          </a:p>
          <a:p>
            <a:pPr marL="457200" lvl="1" indent="0">
              <a:buNone/>
            </a:pPr>
            <a:r>
              <a:rPr lang="en-US" sz="2400" dirty="0" smtClean="0"/>
              <a:t>does not change the temperature </a:t>
            </a:r>
          </a:p>
          <a:p>
            <a:r>
              <a:rPr lang="en-US" sz="2800" dirty="0" smtClean="0"/>
              <a:t>Real fluids may change temperature via an isenthalpic expansion</a:t>
            </a:r>
          </a:p>
          <a:p>
            <a:pPr lvl="1"/>
            <a:r>
              <a:rPr lang="en-US" sz="2400" dirty="0" smtClean="0"/>
              <a:t>Joule-Thomson effect</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38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76319763"/>
              </p:ext>
            </p:extLst>
          </p:nvPr>
        </p:nvGraphicFramePr>
        <p:xfrm>
          <a:off x="5867400" y="3581400"/>
          <a:ext cx="1685834" cy="1282700"/>
        </p:xfrm>
        <a:graphic>
          <a:graphicData uri="http://schemas.openxmlformats.org/presentationml/2006/ole">
            <mc:AlternateContent xmlns:mc="http://schemas.openxmlformats.org/markup-compatibility/2006">
              <mc:Choice xmlns:v="urn:schemas-microsoft-com:vml" Requires="v">
                <p:oleObj spid="_x0000_s1082" name="Equation" r:id="rId3" imgW="584200" imgH="444500" progId="Equation.3">
                  <p:embed/>
                </p:oleObj>
              </mc:Choice>
              <mc:Fallback>
                <p:oleObj name="Equation" r:id="rId3" imgW="584200" imgH="444500" progId="Equation.3">
                  <p:embed/>
                  <p:pic>
                    <p:nvPicPr>
                      <p:cNvPr id="0" name=""/>
                      <p:cNvPicPr/>
                      <p:nvPr/>
                    </p:nvPicPr>
                    <p:blipFill>
                      <a:blip r:embed="rId4"/>
                      <a:stretch>
                        <a:fillRect/>
                      </a:stretch>
                    </p:blipFill>
                    <p:spPr>
                      <a:xfrm>
                        <a:off x="5867400" y="3581400"/>
                        <a:ext cx="1685834" cy="1282700"/>
                      </a:xfrm>
                      <a:prstGeom prst="rect">
                        <a:avLst/>
                      </a:prstGeom>
                    </p:spPr>
                  </p:pic>
                </p:oleObj>
              </mc:Fallback>
            </mc:AlternateContent>
          </a:graphicData>
        </a:graphic>
      </p:graphicFrame>
    </p:spTree>
    <p:extLst>
      <p:ext uri="{BB962C8B-B14F-4D97-AF65-F5344CB8AC3E}">
        <p14:creationId xmlns:p14="http://schemas.microsoft.com/office/powerpoint/2010/main" val="324673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Joule-Thomson expansion</a:t>
            </a:r>
            <a:endParaRPr lang="en-US" dirty="0"/>
          </a:p>
        </p:txBody>
      </p:sp>
      <p:sp>
        <p:nvSpPr>
          <p:cNvPr id="3" name="Content Placeholder 2"/>
          <p:cNvSpPr>
            <a:spLocks noGrp="1"/>
          </p:cNvSpPr>
          <p:nvPr>
            <p:ph idx="1"/>
          </p:nvPr>
        </p:nvSpPr>
        <p:spPr/>
        <p:txBody>
          <a:bodyPr/>
          <a:lstStyle/>
          <a:p>
            <a:r>
              <a:rPr lang="en-US" dirty="0" smtClean="0"/>
              <a:t>In many real fluids, including helium near the liquid-vapor dome (see T-s diagram), isenthalpic expansion may provide temperature drop </a:t>
            </a:r>
          </a:p>
          <a:p>
            <a:pPr lvl="1"/>
            <a:r>
              <a:rPr lang="en-US" dirty="0" smtClean="0"/>
              <a:t>Not as efficient of isentropic expansion </a:t>
            </a:r>
          </a:p>
          <a:p>
            <a:pPr lvl="1"/>
            <a:r>
              <a:rPr lang="en-US" dirty="0" smtClean="0"/>
              <a:t>But very convenient and easy (no moving parts)</a:t>
            </a:r>
          </a:p>
          <a:p>
            <a:r>
              <a:rPr lang="en-US" dirty="0" smtClean="0"/>
              <a:t>Joule-Thomson expansion through a valve is said to be through a “J-T valve” </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39</a:t>
            </a:fld>
            <a:endParaRPr lang="en-US"/>
          </a:p>
        </p:txBody>
      </p:sp>
    </p:spTree>
    <p:extLst>
      <p:ext uri="{BB962C8B-B14F-4D97-AF65-F5344CB8AC3E}">
        <p14:creationId xmlns:p14="http://schemas.microsoft.com/office/powerpoint/2010/main" val="364872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this lecture </a:t>
            </a:r>
            <a:endParaRPr lang="en-US" dirty="0"/>
          </a:p>
        </p:txBody>
      </p:sp>
      <p:sp>
        <p:nvSpPr>
          <p:cNvPr id="3" name="Content Placeholder 2"/>
          <p:cNvSpPr>
            <a:spLocks noGrp="1"/>
          </p:cNvSpPr>
          <p:nvPr>
            <p:ph idx="1"/>
          </p:nvPr>
        </p:nvSpPr>
        <p:spPr/>
        <p:txBody>
          <a:bodyPr/>
          <a:lstStyle/>
          <a:p>
            <a:r>
              <a:rPr lang="en-US" dirty="0" smtClean="0"/>
              <a:t>Thermodynamics is a large area of study, far too much to cover in this one-hour introduction </a:t>
            </a:r>
          </a:p>
          <a:p>
            <a:r>
              <a:rPr lang="en-US" dirty="0" smtClean="0"/>
              <a:t>I will focus on the thermodynamics concepts which I have found most important in my experience designing cryogenic systems and cryostats </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4</a:t>
            </a:fld>
            <a:endParaRPr lang="en-US"/>
          </a:p>
        </p:txBody>
      </p:sp>
    </p:spTree>
    <p:extLst>
      <p:ext uri="{BB962C8B-B14F-4D97-AF65-F5344CB8AC3E}">
        <p14:creationId xmlns:p14="http://schemas.microsoft.com/office/powerpoint/2010/main" val="430139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2895600" cy="5029200"/>
          </a:xfrm>
        </p:spPr>
        <p:txBody>
          <a:bodyPr/>
          <a:lstStyle/>
          <a:p>
            <a:r>
              <a:rPr lang="en-US" dirty="0" smtClean="0"/>
              <a:t>T-s diagram for helium </a:t>
            </a:r>
            <a:r>
              <a:rPr lang="en-US" sz="4000" dirty="0" smtClean="0"/>
              <a:t>(closer look) </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40</a:t>
            </a:fld>
            <a:endParaRPr lang="en-US"/>
          </a:p>
        </p:txBody>
      </p:sp>
      <p:pic>
        <p:nvPicPr>
          <p:cNvPr id="3" name="Picture 2" descr="Helium-T-s-diagram-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582" y="0"/>
            <a:ext cx="5459418" cy="6858000"/>
          </a:xfrm>
          <a:prstGeom prst="rect">
            <a:avLst/>
          </a:prstGeom>
        </p:spPr>
      </p:pic>
    </p:spTree>
    <p:extLst>
      <p:ext uri="{BB962C8B-B14F-4D97-AF65-F5344CB8AC3E}">
        <p14:creationId xmlns:p14="http://schemas.microsoft.com/office/powerpoint/2010/main" val="1414731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Helium JT inversion curve</a:t>
            </a:r>
            <a:endParaRPr lang="en-US" dirty="0"/>
          </a:p>
        </p:txBody>
      </p:sp>
      <p:sp>
        <p:nvSpPr>
          <p:cNvPr id="3" name="Content Placeholder 2"/>
          <p:cNvSpPr>
            <a:spLocks noGrp="1"/>
          </p:cNvSpPr>
          <p:nvPr>
            <p:ph idx="1"/>
          </p:nvPr>
        </p:nvSpPr>
        <p:spPr/>
        <p:txBody>
          <a:bodyPr/>
          <a:lstStyle/>
          <a:p>
            <a:r>
              <a:rPr lang="en-US" sz="2400" dirty="0" smtClean="0"/>
              <a:t>Note that lines of constant enthalpy are not horizontal (not constant temperature) on the previous T-s diagram.  </a:t>
            </a:r>
          </a:p>
          <a:p>
            <a:r>
              <a:rPr lang="en-US" sz="2400" dirty="0" smtClean="0"/>
              <a:t>Movement along a line of constant enthalpy with a pressure change (isenthalpic expansion or compression) may result in a temperature increase or decrease.  </a:t>
            </a:r>
          </a:p>
          <a:p>
            <a:endParaRPr lang="en-US" sz="2400" dirty="0" smtClean="0"/>
          </a:p>
          <a:p>
            <a:r>
              <a:rPr lang="en-US" sz="2400" dirty="0" smtClean="0"/>
              <a:t>The curve demarking where                   and where </a:t>
            </a:r>
          </a:p>
          <a:p>
            <a:endParaRPr lang="en-US" sz="2400" dirty="0"/>
          </a:p>
          <a:p>
            <a:pPr marL="0" indent="0">
              <a:buNone/>
            </a:pPr>
            <a:r>
              <a:rPr lang="en-US" sz="2400" dirty="0"/>
              <a:t>i</a:t>
            </a:r>
            <a:r>
              <a:rPr lang="en-US" sz="2400" dirty="0" smtClean="0"/>
              <a:t>s called the “Joule-Thomson inversion curve”.  </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41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43355429"/>
              </p:ext>
            </p:extLst>
          </p:nvPr>
        </p:nvGraphicFramePr>
        <p:xfrm>
          <a:off x="4656546" y="3975100"/>
          <a:ext cx="1210854" cy="901700"/>
        </p:xfrm>
        <a:graphic>
          <a:graphicData uri="http://schemas.openxmlformats.org/presentationml/2006/ole">
            <mc:AlternateContent xmlns:mc="http://schemas.openxmlformats.org/markup-compatibility/2006">
              <mc:Choice xmlns:v="urn:schemas-microsoft-com:vml" Requires="v">
                <p:oleObj spid="_x0000_s233514" name="Equation" r:id="rId3" imgW="596900" imgH="444500" progId="Equation.3">
                  <p:embed/>
                </p:oleObj>
              </mc:Choice>
              <mc:Fallback>
                <p:oleObj name="Equation" r:id="rId3" imgW="596900" imgH="444500" progId="Equation.3">
                  <p:embed/>
                  <p:pic>
                    <p:nvPicPr>
                      <p:cNvPr id="0" name=""/>
                      <p:cNvPicPr/>
                      <p:nvPr/>
                    </p:nvPicPr>
                    <p:blipFill>
                      <a:blip r:embed="rId4"/>
                      <a:stretch>
                        <a:fillRect/>
                      </a:stretch>
                    </p:blipFill>
                    <p:spPr>
                      <a:xfrm>
                        <a:off x="4656546" y="3975100"/>
                        <a:ext cx="1210854" cy="9017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6527286"/>
              </p:ext>
            </p:extLst>
          </p:nvPr>
        </p:nvGraphicFramePr>
        <p:xfrm>
          <a:off x="7323546" y="3962400"/>
          <a:ext cx="1210854" cy="901700"/>
        </p:xfrm>
        <a:graphic>
          <a:graphicData uri="http://schemas.openxmlformats.org/presentationml/2006/ole">
            <mc:AlternateContent xmlns:mc="http://schemas.openxmlformats.org/markup-compatibility/2006">
              <mc:Choice xmlns:v="urn:schemas-microsoft-com:vml" Requires="v">
                <p:oleObj spid="_x0000_s233515" name="Equation" r:id="rId5" imgW="596900" imgH="444500" progId="Equation.3">
                  <p:embed/>
                </p:oleObj>
              </mc:Choice>
              <mc:Fallback>
                <p:oleObj name="Equation" r:id="rId5" imgW="596900" imgH="444500" progId="Equation.3">
                  <p:embed/>
                  <p:pic>
                    <p:nvPicPr>
                      <p:cNvPr id="0" name=""/>
                      <p:cNvPicPr/>
                      <p:nvPr/>
                    </p:nvPicPr>
                    <p:blipFill>
                      <a:blip r:embed="rId6"/>
                      <a:stretch>
                        <a:fillRect/>
                      </a:stretch>
                    </p:blipFill>
                    <p:spPr>
                      <a:xfrm>
                        <a:off x="7323546" y="3962400"/>
                        <a:ext cx="1210854" cy="901700"/>
                      </a:xfrm>
                      <a:prstGeom prst="rect">
                        <a:avLst/>
                      </a:prstGeom>
                    </p:spPr>
                  </p:pic>
                </p:oleObj>
              </mc:Fallback>
            </mc:AlternateContent>
          </a:graphicData>
        </a:graphic>
      </p:graphicFrame>
    </p:spTree>
    <p:extLst>
      <p:ext uri="{BB962C8B-B14F-4D97-AF65-F5344CB8AC3E}">
        <p14:creationId xmlns:p14="http://schemas.microsoft.com/office/powerpoint/2010/main" val="4068896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January, 2017    USPAS</a:t>
            </a:r>
            <a:endParaRPr lang="en-US"/>
          </a:p>
        </p:txBody>
      </p:sp>
      <p:sp>
        <p:nvSpPr>
          <p:cNvPr id="6" name="Footer Placeholder 5"/>
          <p:cNvSpPr>
            <a:spLocks noGrp="1"/>
          </p:cNvSpPr>
          <p:nvPr>
            <p:ph type="ftr" sz="quarter" idx="11"/>
          </p:nvPr>
        </p:nvSpPr>
        <p:spPr/>
        <p:txBody>
          <a:bodyPr/>
          <a:lstStyle/>
          <a:p>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fld id="{9143DC3B-CEA0-3845-AF24-FD04D7CC530B}" type="slidenum">
              <a:rPr lang="en-US"/>
              <a:pPr/>
              <a:t>42</a:t>
            </a:fld>
            <a:endParaRPr lang="en-US"/>
          </a:p>
        </p:txBody>
      </p:sp>
      <p:sp>
        <p:nvSpPr>
          <p:cNvPr id="513026" name="Rectangle 2"/>
          <p:cNvSpPr>
            <a:spLocks noGrp="1" noChangeArrowheads="1"/>
          </p:cNvSpPr>
          <p:nvPr>
            <p:ph type="title"/>
          </p:nvPr>
        </p:nvSpPr>
        <p:spPr/>
        <p:txBody>
          <a:bodyPr/>
          <a:lstStyle/>
          <a:p>
            <a:r>
              <a:rPr lang="en-US" sz="4000" dirty="0" err="1" smtClean="0"/>
              <a:t>Turboexpander</a:t>
            </a:r>
            <a:r>
              <a:rPr lang="en-US" dirty="0" smtClean="0"/>
              <a:t> </a:t>
            </a:r>
            <a:endParaRPr lang="en-US" dirty="0"/>
          </a:p>
        </p:txBody>
      </p:sp>
      <p:sp>
        <p:nvSpPr>
          <p:cNvPr id="513027" name="Rectangle 3"/>
          <p:cNvSpPr>
            <a:spLocks noGrp="1" noChangeArrowheads="1"/>
          </p:cNvSpPr>
          <p:nvPr>
            <p:ph type="body" sz="half" idx="1"/>
          </p:nvPr>
        </p:nvSpPr>
        <p:spPr/>
        <p:txBody>
          <a:bodyPr/>
          <a:lstStyle/>
          <a:p>
            <a:r>
              <a:rPr lang="en-US" sz="2800"/>
              <a:t>Linde turbine at right</a:t>
            </a:r>
          </a:p>
          <a:p>
            <a:r>
              <a:rPr lang="en-US" sz="2800"/>
              <a:t>Expansion turbines are typically used in helium refrigerators larger than about 500 W. </a:t>
            </a:r>
          </a:p>
          <a:p>
            <a:r>
              <a:rPr lang="en-US" sz="2800"/>
              <a:t>Real efficiencies (relative to isentropic) are 60% to 80%</a:t>
            </a:r>
          </a:p>
        </p:txBody>
      </p:sp>
      <p:pic>
        <p:nvPicPr>
          <p:cNvPr id="513028" name="Picture 4" descr="LindeTurbin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65713" y="1752600"/>
            <a:ext cx="2974975" cy="4343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E952389E-9EDF-044B-82AE-B72CB9EDEE33}" type="slidenum">
              <a:rPr lang="en-US"/>
              <a:pPr/>
              <a:t>43</a:t>
            </a:fld>
            <a:endParaRPr lang="en-US"/>
          </a:p>
        </p:txBody>
      </p:sp>
      <p:sp>
        <p:nvSpPr>
          <p:cNvPr id="514050" name="Rectangle 2"/>
          <p:cNvSpPr>
            <a:spLocks noGrp="1" noChangeArrowheads="1"/>
          </p:cNvSpPr>
          <p:nvPr>
            <p:ph type="title"/>
          </p:nvPr>
        </p:nvSpPr>
        <p:spPr/>
        <p:txBody>
          <a:bodyPr/>
          <a:lstStyle/>
          <a:p>
            <a:r>
              <a:rPr lang="en-US" sz="4000"/>
              <a:t>A simplified real helium cycle</a:t>
            </a:r>
            <a:br>
              <a:rPr lang="en-US" sz="4000"/>
            </a:br>
            <a:r>
              <a:rPr lang="en-US" sz="2400"/>
              <a:t>Klaus D. Timmerhaus and Thomas M. Flynn, </a:t>
            </a:r>
            <a:br>
              <a:rPr lang="en-US" sz="2400"/>
            </a:br>
            <a:r>
              <a:rPr lang="en-US" sz="2400" u="sng"/>
              <a:t>Cryogenic Process Engineering</a:t>
            </a:r>
            <a:r>
              <a:rPr lang="en-US" sz="2400"/>
              <a:t>, p.126</a:t>
            </a:r>
            <a:endParaRPr lang="en-US" sz="4000"/>
          </a:p>
        </p:txBody>
      </p:sp>
      <p:pic>
        <p:nvPicPr>
          <p:cNvPr id="514051" name="Picture 3" descr="Helium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992813" cy="4227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January, 2017    USPAS</a:t>
            </a:r>
            <a:endParaRPr lang="en-US"/>
          </a:p>
        </p:txBody>
      </p:sp>
      <p:sp>
        <p:nvSpPr>
          <p:cNvPr id="6" name="Footer Placeholder 5"/>
          <p:cNvSpPr>
            <a:spLocks noGrp="1"/>
          </p:cNvSpPr>
          <p:nvPr>
            <p:ph type="ftr" sz="quarter" idx="11"/>
          </p:nvPr>
        </p:nvSpPr>
        <p:spPr/>
        <p:txBody>
          <a:bodyPr/>
          <a:lstStyle/>
          <a:p>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fld id="{69081012-AEAA-8D40-BA0F-AC850157BA3D}" type="slidenum">
              <a:rPr lang="en-US"/>
              <a:pPr/>
              <a:t>44</a:t>
            </a:fld>
            <a:endParaRPr lang="en-US"/>
          </a:p>
        </p:txBody>
      </p:sp>
      <p:sp>
        <p:nvSpPr>
          <p:cNvPr id="515074" name="Rectangle 2"/>
          <p:cNvSpPr>
            <a:spLocks noGrp="1" noChangeArrowheads="1"/>
          </p:cNvSpPr>
          <p:nvPr>
            <p:ph type="title"/>
          </p:nvPr>
        </p:nvSpPr>
        <p:spPr/>
        <p:txBody>
          <a:bodyPr/>
          <a:lstStyle/>
          <a:p>
            <a:r>
              <a:rPr lang="en-US" sz="4000"/>
              <a:t>A more typical modern helium cycle</a:t>
            </a:r>
            <a:br>
              <a:rPr lang="en-US" sz="4000"/>
            </a:br>
            <a:r>
              <a:rPr lang="en-US" sz="2800"/>
              <a:t>(but still simplified, from Linde Kryotechnik, AG)</a:t>
            </a:r>
            <a:r>
              <a:rPr lang="en-US"/>
              <a:t> </a:t>
            </a:r>
          </a:p>
        </p:txBody>
      </p:sp>
      <p:sp>
        <p:nvSpPr>
          <p:cNvPr id="515075" name="Rectangle 3"/>
          <p:cNvSpPr>
            <a:spLocks noGrp="1" noChangeArrowheads="1"/>
          </p:cNvSpPr>
          <p:nvPr>
            <p:ph type="body" sz="half" idx="1"/>
          </p:nvPr>
        </p:nvSpPr>
        <p:spPr/>
        <p:txBody>
          <a:bodyPr/>
          <a:lstStyle/>
          <a:p>
            <a:r>
              <a:rPr lang="en-US" sz="2800"/>
              <a:t>The </a:t>
            </a:r>
            <a:r>
              <a:rPr lang="ja-JP" altLang="en-US" sz="2800">
                <a:latin typeface="Arial"/>
              </a:rPr>
              <a:t>“</a:t>
            </a:r>
            <a:r>
              <a:rPr lang="en-US" sz="2800"/>
              <a:t>Claude process</a:t>
            </a:r>
            <a:r>
              <a:rPr lang="ja-JP" altLang="en-US" sz="2800">
                <a:latin typeface="Arial"/>
              </a:rPr>
              <a:t>”</a:t>
            </a:r>
            <a:r>
              <a:rPr lang="en-US" sz="2800"/>
              <a:t>, shown to the right, includes intermediate temperature expanders</a:t>
            </a:r>
          </a:p>
          <a:p>
            <a:r>
              <a:rPr lang="en-US" sz="2800"/>
              <a:t>Modern cryoplants follow this pattern </a:t>
            </a:r>
          </a:p>
          <a:p>
            <a:r>
              <a:rPr lang="en-US" sz="2800"/>
              <a:t>The HERA plants each have 7 turboexpanders</a:t>
            </a:r>
          </a:p>
        </p:txBody>
      </p:sp>
      <p:pic>
        <p:nvPicPr>
          <p:cNvPr id="515076" name="Picture 4" descr="ClaudeCycl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37150" y="1752600"/>
            <a:ext cx="2830513" cy="43434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FD1423E7-6656-9F42-85B0-631AF6314650}" type="slidenum">
              <a:rPr lang="en-US"/>
              <a:pPr/>
              <a:t>45</a:t>
            </a:fld>
            <a:endParaRPr lang="en-US"/>
          </a:p>
        </p:txBody>
      </p:sp>
      <p:sp>
        <p:nvSpPr>
          <p:cNvPr id="517122" name="Rectangle 2"/>
          <p:cNvSpPr>
            <a:spLocks noGrp="1" noChangeArrowheads="1"/>
          </p:cNvSpPr>
          <p:nvPr>
            <p:ph type="title"/>
          </p:nvPr>
        </p:nvSpPr>
        <p:spPr>
          <a:xfrm>
            <a:off x="685800" y="609600"/>
            <a:ext cx="7772400" cy="1447800"/>
          </a:xfrm>
        </p:spPr>
        <p:txBody>
          <a:bodyPr/>
          <a:lstStyle/>
          <a:p>
            <a:r>
              <a:rPr lang="en-US" sz="4000"/>
              <a:t>Cold box losses</a:t>
            </a:r>
            <a:br>
              <a:rPr lang="en-US" sz="4000"/>
            </a:br>
            <a:r>
              <a:rPr lang="en-US" sz="2000"/>
              <a:t>from B. Ziegler, </a:t>
            </a:r>
            <a:r>
              <a:rPr lang="ja-JP" altLang="en-US" sz="2000">
                <a:latin typeface="Arial"/>
              </a:rPr>
              <a:t>“</a:t>
            </a:r>
            <a:r>
              <a:rPr lang="en-US" sz="2000"/>
              <a:t>Second Law Analysis of the Helium Refrigerators for the HERA Proton Magnet Ring,</a:t>
            </a:r>
            <a:r>
              <a:rPr lang="ja-JP" altLang="en-US" sz="2000">
                <a:latin typeface="Arial"/>
              </a:rPr>
              <a:t>”</a:t>
            </a:r>
            <a:r>
              <a:rPr lang="en-US" sz="2000"/>
              <a:t> in </a:t>
            </a:r>
            <a:r>
              <a:rPr lang="en-US" sz="2000" u="sng"/>
              <a:t>Advances in Cryogenic Engineering</a:t>
            </a:r>
            <a:r>
              <a:rPr lang="en-US" sz="2000"/>
              <a:t>, </a:t>
            </a:r>
            <a:br>
              <a:rPr lang="en-US" sz="2000"/>
            </a:br>
            <a:r>
              <a:rPr lang="en-US" sz="2000"/>
              <a:t>Vol. 31, Plenum Press, 1986, p. 693</a:t>
            </a:r>
          </a:p>
        </p:txBody>
      </p:sp>
      <p:pic>
        <p:nvPicPr>
          <p:cNvPr id="517123" name="Picture 3" descr="Loss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6096000" cy="4037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January, 2017    USPAS</a:t>
            </a:r>
            <a:endParaRPr lang="en-US"/>
          </a:p>
        </p:txBody>
      </p:sp>
      <p:sp>
        <p:nvSpPr>
          <p:cNvPr id="5" name="Footer Placeholder 3"/>
          <p:cNvSpPr>
            <a:spLocks noGrp="1"/>
          </p:cNvSpPr>
          <p:nvPr>
            <p:ph type="ftr" sz="quarter" idx="11"/>
          </p:nvPr>
        </p:nvSpPr>
        <p:spPr/>
        <p:txBody>
          <a:bodyPr/>
          <a:lstStyle/>
          <a:p>
            <a:r>
              <a:rPr lang="en-US" smtClean="0"/>
              <a:t>Thermodynamics for Cryogenics   Tom Peterson</a:t>
            </a:r>
            <a:endParaRPr lang="en-US"/>
          </a:p>
        </p:txBody>
      </p:sp>
      <p:sp>
        <p:nvSpPr>
          <p:cNvPr id="6" name="Slide Number Placeholder 4"/>
          <p:cNvSpPr>
            <a:spLocks noGrp="1"/>
          </p:cNvSpPr>
          <p:nvPr>
            <p:ph type="sldNum" sz="quarter" idx="12"/>
          </p:nvPr>
        </p:nvSpPr>
        <p:spPr/>
        <p:txBody>
          <a:bodyPr/>
          <a:lstStyle/>
          <a:p>
            <a:fld id="{BEEC9C80-A206-164F-89EB-F5A211800DDE}" type="slidenum">
              <a:rPr lang="en-US"/>
              <a:pPr/>
              <a:t>46</a:t>
            </a:fld>
            <a:endParaRPr lang="en-US"/>
          </a:p>
        </p:txBody>
      </p:sp>
      <p:sp>
        <p:nvSpPr>
          <p:cNvPr id="518146" name="Rectangle 2"/>
          <p:cNvSpPr>
            <a:spLocks noGrp="1" noChangeArrowheads="1"/>
          </p:cNvSpPr>
          <p:nvPr>
            <p:ph type="title"/>
          </p:nvPr>
        </p:nvSpPr>
        <p:spPr/>
        <p:txBody>
          <a:bodyPr/>
          <a:lstStyle/>
          <a:p>
            <a:r>
              <a:rPr lang="en-US" sz="4000"/>
              <a:t>Helium cycle efficiency</a:t>
            </a:r>
            <a:r>
              <a:rPr lang="en-US"/>
              <a:t> </a:t>
            </a:r>
          </a:p>
        </p:txBody>
      </p:sp>
      <p:pic>
        <p:nvPicPr>
          <p:cNvPr id="518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11363"/>
            <a:ext cx="73914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375DC887-D785-DD4C-B681-4D667046F271}" type="slidenum">
              <a:rPr lang="en-US"/>
              <a:pPr>
                <a:defRPr/>
              </a:pPr>
              <a:t>47</a:t>
            </a:fld>
            <a:endParaRPr lang="en-US"/>
          </a:p>
        </p:txBody>
      </p:sp>
      <p:sp>
        <p:nvSpPr>
          <p:cNvPr id="553986" name="Rectangle 2"/>
          <p:cNvSpPr>
            <a:spLocks noGrp="1" noChangeArrowheads="1"/>
          </p:cNvSpPr>
          <p:nvPr>
            <p:ph type="title"/>
          </p:nvPr>
        </p:nvSpPr>
        <p:spPr/>
        <p:txBody>
          <a:bodyPr/>
          <a:lstStyle/>
          <a:p>
            <a:pPr eaLnBrk="1" hangingPunct="1">
              <a:defRPr/>
            </a:pPr>
            <a:r>
              <a:rPr lang="en-US" dirty="0" smtClean="0">
                <a:cs typeface="+mj-cs"/>
              </a:rPr>
              <a:t>References</a:t>
            </a:r>
          </a:p>
        </p:txBody>
      </p:sp>
      <p:sp>
        <p:nvSpPr>
          <p:cNvPr id="553987"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Edward F. </a:t>
            </a:r>
            <a:r>
              <a:rPr lang="en-US" sz="2400" dirty="0" err="1" smtClean="0">
                <a:cs typeface="+mn-cs"/>
              </a:rPr>
              <a:t>Obert</a:t>
            </a:r>
            <a:r>
              <a:rPr lang="en-US" sz="2400" dirty="0" smtClean="0">
                <a:cs typeface="+mn-cs"/>
              </a:rPr>
              <a:t>, </a:t>
            </a:r>
            <a:r>
              <a:rPr lang="en-US" sz="2400" i="1" dirty="0" smtClean="0">
                <a:cs typeface="+mn-cs"/>
              </a:rPr>
              <a:t>Concepts of Thermodynamics</a:t>
            </a:r>
            <a:r>
              <a:rPr lang="en-US" sz="2400" dirty="0" smtClean="0">
                <a:cs typeface="+mn-cs"/>
              </a:rPr>
              <a:t>, McGraw-Hill, Inc., 1960.  </a:t>
            </a:r>
          </a:p>
          <a:p>
            <a:pPr eaLnBrk="1" hangingPunct="1">
              <a:lnSpc>
                <a:spcPct val="90000"/>
              </a:lnSpc>
              <a:defRPr/>
            </a:pPr>
            <a:r>
              <a:rPr lang="en-US" sz="2400" dirty="0" smtClean="0">
                <a:cs typeface="+mn-cs"/>
              </a:rPr>
              <a:t>R. Byron Bird, Warren E. Stewart, Edwin N. Lightfoot, </a:t>
            </a:r>
            <a:r>
              <a:rPr lang="en-US" sz="2400" i="1" dirty="0" smtClean="0">
                <a:cs typeface="+mn-cs"/>
              </a:rPr>
              <a:t>Transport Phenomena</a:t>
            </a:r>
            <a:r>
              <a:rPr lang="en-US" sz="2400" dirty="0" smtClean="0">
                <a:cs typeface="+mn-cs"/>
              </a:rPr>
              <a:t>, John Wiley &amp;Sons, 1960. </a:t>
            </a:r>
          </a:p>
          <a:p>
            <a:pPr eaLnBrk="1" hangingPunct="1">
              <a:lnSpc>
                <a:spcPct val="90000"/>
              </a:lnSpc>
              <a:defRPr/>
            </a:pPr>
            <a:r>
              <a:rPr lang="en-US" sz="2400" dirty="0" smtClean="0">
                <a:cs typeface="+mn-cs"/>
              </a:rPr>
              <a:t>S. W. </a:t>
            </a:r>
            <a:r>
              <a:rPr lang="en-US" sz="2400" dirty="0" err="1" smtClean="0">
                <a:cs typeface="+mn-cs"/>
              </a:rPr>
              <a:t>VanSciver</a:t>
            </a:r>
            <a:r>
              <a:rPr lang="en-US" sz="2400" dirty="0" smtClean="0">
                <a:cs typeface="+mn-cs"/>
              </a:rPr>
              <a:t>, </a:t>
            </a:r>
            <a:r>
              <a:rPr lang="en-US" sz="2400" i="1" dirty="0" smtClean="0">
                <a:cs typeface="+mn-cs"/>
              </a:rPr>
              <a:t>Helium Cryogenics</a:t>
            </a:r>
            <a:r>
              <a:rPr lang="en-US" sz="2400" dirty="0" smtClean="0">
                <a:cs typeface="+mn-cs"/>
              </a:rPr>
              <a:t>, Plenum Press, 1986. </a:t>
            </a:r>
          </a:p>
          <a:p>
            <a:pPr eaLnBrk="1" hangingPunct="1">
              <a:lnSpc>
                <a:spcPct val="90000"/>
              </a:lnSpc>
              <a:defRPr/>
            </a:pPr>
            <a:r>
              <a:rPr lang="en-US" sz="2400" dirty="0">
                <a:cs typeface="+mn-cs"/>
              </a:rPr>
              <a:t>Mooney, David </a:t>
            </a:r>
            <a:r>
              <a:rPr lang="en-US" sz="2400" dirty="0" smtClean="0">
                <a:cs typeface="+mn-cs"/>
              </a:rPr>
              <a:t>A., </a:t>
            </a:r>
            <a:r>
              <a:rPr lang="en-US" sz="2400" i="1" dirty="0" smtClean="0">
                <a:cs typeface="+mn-cs"/>
              </a:rPr>
              <a:t>Mechanical Engineering Thermodynamics</a:t>
            </a:r>
            <a:r>
              <a:rPr lang="en-US" sz="2400" dirty="0" smtClean="0">
                <a:cs typeface="+mn-cs"/>
              </a:rPr>
              <a:t>,  Prentice-Hall, Inc., </a:t>
            </a:r>
            <a:r>
              <a:rPr lang="en-US" sz="2400" smtClean="0">
                <a:cs typeface="+mn-cs"/>
              </a:rPr>
              <a:t>New York, 1953. </a:t>
            </a:r>
            <a:endParaRPr lang="en-US" sz="2400" dirty="0" smtClean="0">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for discussion tomorrow</a:t>
            </a:r>
            <a:endParaRPr lang="en-US" dirty="0"/>
          </a:p>
        </p:txBody>
      </p:sp>
      <p:sp>
        <p:nvSpPr>
          <p:cNvPr id="7" name="Subtitle 6"/>
          <p:cNvSpPr>
            <a:spLocks noGrp="1"/>
          </p:cNvSpPr>
          <p:nvPr>
            <p:ph type="subTitle" idx="1"/>
          </p:nvPr>
        </p:nvSpPr>
        <p:spPr/>
        <p:txBody>
          <a:bodyPr/>
          <a:lstStyle/>
          <a:p>
            <a:r>
              <a:rPr lang="en-US" dirty="0" smtClean="0"/>
              <a:t>“Square wave engine”</a:t>
            </a:r>
            <a:endParaRPr lang="en-US" dirty="0"/>
          </a:p>
        </p:txBody>
      </p:sp>
    </p:spTree>
    <p:extLst>
      <p:ext uri="{BB962C8B-B14F-4D97-AF65-F5344CB8AC3E}">
        <p14:creationId xmlns:p14="http://schemas.microsoft.com/office/powerpoint/2010/main" val="214743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wave engine </a:t>
            </a:r>
            <a:br>
              <a:rPr lang="en-US" dirty="0" smtClean="0"/>
            </a:br>
            <a:r>
              <a:rPr lang="en-US" sz="2800" dirty="0" smtClean="0"/>
              <a:t>illustrates an interesting thermodynamics problem </a:t>
            </a:r>
            <a:endParaRPr lang="en-US" dirty="0"/>
          </a:p>
        </p:txBody>
      </p:sp>
      <p:sp>
        <p:nvSpPr>
          <p:cNvPr id="11" name="Content Placeholder 10"/>
          <p:cNvSpPr>
            <a:spLocks noGrp="1"/>
          </p:cNvSpPr>
          <p:nvPr>
            <p:ph idx="1"/>
          </p:nvPr>
        </p:nvSpPr>
        <p:spPr/>
        <p:txBody>
          <a:bodyPr/>
          <a:lstStyle/>
          <a:p>
            <a:r>
              <a:rPr lang="en-US" sz="2800" dirty="0" smtClean="0"/>
              <a:t>“Square wave” engine problem </a:t>
            </a:r>
          </a:p>
          <a:p>
            <a:pPr lvl="1"/>
            <a:r>
              <a:rPr lang="en-US" sz="2400" dirty="0" smtClean="0"/>
              <a:t>Suppose intake valve is open for entire 180 degree intake stroke </a:t>
            </a:r>
          </a:p>
          <a:p>
            <a:pPr lvl="1"/>
            <a:r>
              <a:rPr lang="en-US" sz="2400" dirty="0" smtClean="0"/>
              <a:t>No closed-cylinder expansion </a:t>
            </a:r>
          </a:p>
          <a:p>
            <a:pPr lvl="1"/>
            <a:r>
              <a:rPr lang="en-US" sz="2400" dirty="0" smtClean="0"/>
              <a:t>Intake valve closes, then exhaust valve opens, so cylinder contents blow down from intake pressure to discharge pressure </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49</a:t>
            </a:fld>
            <a:endParaRPr lang="en-US"/>
          </a:p>
        </p:txBody>
      </p:sp>
    </p:spTree>
    <p:extLst>
      <p:ext uri="{BB962C8B-B14F-4D97-AF65-F5344CB8AC3E}">
        <p14:creationId xmlns:p14="http://schemas.microsoft.com/office/powerpoint/2010/main" val="179522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 of thermodynamics</a:t>
            </a:r>
            <a:endParaRPr lang="en-US" dirty="0"/>
          </a:p>
        </p:txBody>
      </p:sp>
      <p:sp>
        <p:nvSpPr>
          <p:cNvPr id="3" name="Content Placeholder 2"/>
          <p:cNvSpPr>
            <a:spLocks noGrp="1"/>
          </p:cNvSpPr>
          <p:nvPr>
            <p:ph idx="1"/>
          </p:nvPr>
        </p:nvSpPr>
        <p:spPr/>
        <p:txBody>
          <a:bodyPr/>
          <a:lstStyle/>
          <a:p>
            <a:r>
              <a:rPr lang="en-US" sz="2800" dirty="0" smtClean="0"/>
              <a:t>First law – “The energy of the isolated system is conserved.” (Conservation of energy) </a:t>
            </a:r>
          </a:p>
          <a:p>
            <a:r>
              <a:rPr lang="en-US" sz="2800" dirty="0" smtClean="0"/>
              <a:t>Second law – “The entropy of the isolated system increases in all real processes and is conserved in reversible (theoretical) processes.”  </a:t>
            </a:r>
          </a:p>
          <a:p>
            <a:r>
              <a:rPr lang="en-US" sz="2800" dirty="0" smtClean="0"/>
              <a:t>Third law – “The entropy of a pure substance in complete thermodynamic equilibrium becomes zero at a temperature of absolute zero.”  (One can never reach absolute zero.) </a:t>
            </a:r>
            <a:endParaRPr lang="en-US" sz="28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5</a:t>
            </a:fld>
            <a:endParaRPr lang="en-US"/>
          </a:p>
        </p:txBody>
      </p:sp>
    </p:spTree>
    <p:extLst>
      <p:ext uri="{BB962C8B-B14F-4D97-AF65-F5344CB8AC3E}">
        <p14:creationId xmlns:p14="http://schemas.microsoft.com/office/powerpoint/2010/main" val="2268441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Intake valve open 180 degrees</a:t>
            </a:r>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50</a:t>
            </a:fld>
            <a:endParaRPr lang="en-US"/>
          </a:p>
        </p:txBody>
      </p:sp>
      <p:pic>
        <p:nvPicPr>
          <p:cNvPr id="8" name="Picture 7" descr="ExpansionPiston-Nov2012-SqWa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5114"/>
            <a:ext cx="9144000" cy="3686086"/>
          </a:xfrm>
          <a:prstGeom prst="rect">
            <a:avLst/>
          </a:prstGeom>
        </p:spPr>
      </p:pic>
      <p:sp>
        <p:nvSpPr>
          <p:cNvPr id="9" name="TextBox 8"/>
          <p:cNvSpPr txBox="1"/>
          <p:nvPr/>
        </p:nvSpPr>
        <p:spPr>
          <a:xfrm>
            <a:off x="381000" y="1676400"/>
            <a:ext cx="8353819" cy="461665"/>
          </a:xfrm>
          <a:prstGeom prst="rect">
            <a:avLst/>
          </a:prstGeom>
          <a:noFill/>
        </p:spPr>
        <p:txBody>
          <a:bodyPr wrap="none" rtlCol="0">
            <a:spAutoFit/>
          </a:bodyPr>
          <a:lstStyle/>
          <a:p>
            <a:r>
              <a:rPr lang="en-US" dirty="0" smtClean="0"/>
              <a:t>Fill cylinder with intake valve open, then open exhaust valve</a:t>
            </a:r>
            <a:endParaRPr lang="en-US" dirty="0"/>
          </a:p>
        </p:txBody>
      </p:sp>
    </p:spTree>
    <p:extLst>
      <p:ext uri="{BB962C8B-B14F-4D97-AF65-F5344CB8AC3E}">
        <p14:creationId xmlns:p14="http://schemas.microsoft.com/office/powerpoint/2010/main" val="1776467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wave pressure trace</a:t>
            </a:r>
            <a:endParaRPr lang="en-US" dirty="0"/>
          </a:p>
        </p:txBody>
      </p:sp>
      <p:sp>
        <p:nvSpPr>
          <p:cNvPr id="3" name="Date Placeholder 2"/>
          <p:cNvSpPr>
            <a:spLocks noGrp="1"/>
          </p:cNvSpPr>
          <p:nvPr>
            <p:ph type="dt" sz="half" idx="10"/>
          </p:nvPr>
        </p:nvSpPr>
        <p:spPr/>
        <p:txBody>
          <a:bodyPr/>
          <a:lstStyle/>
          <a:p>
            <a:pPr>
              <a:defRPr/>
            </a:pPr>
            <a:r>
              <a:rPr lang="en-US" smtClean="0"/>
              <a:t>January, 2017    USPAS</a:t>
            </a:r>
            <a:endParaRPr lang="en-US"/>
          </a:p>
        </p:txBody>
      </p:sp>
      <p:sp>
        <p:nvSpPr>
          <p:cNvPr id="4" name="Footer Placeholder 3"/>
          <p:cNvSpPr>
            <a:spLocks noGrp="1"/>
          </p:cNvSpPr>
          <p:nvPr>
            <p:ph type="ftr" sz="quarter" idx="11"/>
          </p:nvPr>
        </p:nvSpPr>
        <p:spPr/>
        <p:txBody>
          <a:bodyPr/>
          <a:lstStyle/>
          <a:p>
            <a:pPr>
              <a:defRPr/>
            </a:pPr>
            <a:r>
              <a:rPr lang="en-US" smtClean="0"/>
              <a:t>Thermodynamics for Cryogenics   Tom Peterson</a:t>
            </a:r>
            <a:endParaRPr lang="en-US"/>
          </a:p>
        </p:txBody>
      </p:sp>
      <p:sp>
        <p:nvSpPr>
          <p:cNvPr id="5" name="Slide Number Placeholder 4"/>
          <p:cNvSpPr>
            <a:spLocks noGrp="1"/>
          </p:cNvSpPr>
          <p:nvPr>
            <p:ph type="sldNum" sz="quarter" idx="12"/>
          </p:nvPr>
        </p:nvSpPr>
        <p:spPr/>
        <p:txBody>
          <a:bodyPr/>
          <a:lstStyle/>
          <a:p>
            <a:pPr>
              <a:defRPr/>
            </a:pPr>
            <a:fld id="{DDDC4B6A-A15F-D340-A768-CC9B251D93C4}" type="slidenum">
              <a:rPr lang="en-US" smtClean="0"/>
              <a:pPr>
                <a:defRPr/>
              </a:pPr>
              <a:t>51</a:t>
            </a:fld>
            <a:endParaRPr lang="en-US"/>
          </a:p>
        </p:txBody>
      </p:sp>
      <p:pic>
        <p:nvPicPr>
          <p:cNvPr id="6" name="Picture 5" descr="ExpansionTrace-Nov2012-SqWa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12900"/>
            <a:ext cx="7162800" cy="4635500"/>
          </a:xfrm>
          <a:prstGeom prst="rect">
            <a:avLst/>
          </a:prstGeom>
        </p:spPr>
      </p:pic>
    </p:spTree>
    <p:extLst>
      <p:ext uri="{BB962C8B-B14F-4D97-AF65-F5344CB8AC3E}">
        <p14:creationId xmlns:p14="http://schemas.microsoft.com/office/powerpoint/2010/main" val="349337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wave problem</a:t>
            </a:r>
            <a:endParaRPr lang="en-US" dirty="0"/>
          </a:p>
        </p:txBody>
      </p:sp>
      <p:sp>
        <p:nvSpPr>
          <p:cNvPr id="3" name="Content Placeholder 2"/>
          <p:cNvSpPr>
            <a:spLocks noGrp="1"/>
          </p:cNvSpPr>
          <p:nvPr>
            <p:ph idx="1"/>
          </p:nvPr>
        </p:nvSpPr>
        <p:spPr/>
        <p:txBody>
          <a:bodyPr/>
          <a:lstStyle/>
          <a:p>
            <a:r>
              <a:rPr lang="en-US" dirty="0" smtClean="0"/>
              <a:t>Entire intake stroke at higher pressure than entire discharge stroke </a:t>
            </a:r>
          </a:p>
          <a:p>
            <a:r>
              <a:rPr lang="en-US" dirty="0" smtClean="0"/>
              <a:t>Engine clearly does work, generates power </a:t>
            </a:r>
          </a:p>
          <a:p>
            <a:r>
              <a:rPr lang="en-US" dirty="0" smtClean="0"/>
              <a:t>But no isentropic expansion </a:t>
            </a:r>
          </a:p>
          <a:p>
            <a:pPr lvl="1"/>
            <a:r>
              <a:rPr lang="en-US" dirty="0" smtClean="0"/>
              <a:t>No closed-cylinder expansion of any kind</a:t>
            </a:r>
          </a:p>
          <a:p>
            <a:r>
              <a:rPr lang="en-US" dirty="0" smtClean="0">
                <a:solidFill>
                  <a:srgbClr val="FF0000"/>
                </a:solidFill>
              </a:rPr>
              <a:t>Where does power come from? What gas properties change, and how?  We’ll discuss that tomorrow.  </a:t>
            </a:r>
          </a:p>
        </p:txBody>
      </p:sp>
      <p:sp>
        <p:nvSpPr>
          <p:cNvPr id="5" name="Date Placeholder 4"/>
          <p:cNvSpPr>
            <a:spLocks noGrp="1"/>
          </p:cNvSpPr>
          <p:nvPr>
            <p:ph type="dt" sz="half" idx="10"/>
          </p:nvPr>
        </p:nvSpPr>
        <p:spPr/>
        <p:txBody>
          <a:bodyPr/>
          <a:lstStyle/>
          <a:p>
            <a:pPr>
              <a:defRPr/>
            </a:pPr>
            <a:r>
              <a:rPr lang="en-US" smtClean="0"/>
              <a:t>January, 2017    USPAS</a:t>
            </a:r>
            <a:endParaRPr lang="en-US"/>
          </a:p>
        </p:txBody>
      </p:sp>
      <p:sp>
        <p:nvSpPr>
          <p:cNvPr id="6" name="Footer Placeholder 5"/>
          <p:cNvSpPr>
            <a:spLocks noGrp="1"/>
          </p:cNvSpPr>
          <p:nvPr>
            <p:ph type="ftr" sz="quarter" idx="11"/>
          </p:nvPr>
        </p:nvSpPr>
        <p:spPr/>
        <p:txBody>
          <a:bodyPr/>
          <a:lstStyle/>
          <a:p>
            <a:pPr>
              <a:defRPr/>
            </a:pPr>
            <a:r>
              <a:rPr lang="en-US" smtClean="0"/>
              <a:t>Thermodynamics for Cryogenics   Tom Peterson</a:t>
            </a:r>
            <a:endParaRPr lang="en-US"/>
          </a:p>
        </p:txBody>
      </p:sp>
      <p:sp>
        <p:nvSpPr>
          <p:cNvPr id="7" name="Slide Number Placeholder 6"/>
          <p:cNvSpPr>
            <a:spLocks noGrp="1"/>
          </p:cNvSpPr>
          <p:nvPr>
            <p:ph type="sldNum" sz="quarter" idx="12"/>
          </p:nvPr>
        </p:nvSpPr>
        <p:spPr/>
        <p:txBody>
          <a:bodyPr/>
          <a:lstStyle/>
          <a:p>
            <a:pPr>
              <a:defRPr/>
            </a:pPr>
            <a:fld id="{59585B1A-BC93-A54F-8964-96A79EB418FA}" type="slidenum">
              <a:rPr lang="en-US" smtClean="0"/>
              <a:pPr>
                <a:defRPr/>
              </a:pPr>
              <a:t>52</a:t>
            </a:fld>
            <a:endParaRPr lang="en-US"/>
          </a:p>
        </p:txBody>
      </p:sp>
    </p:spTree>
    <p:extLst>
      <p:ext uri="{BB962C8B-B14F-4D97-AF65-F5344CB8AC3E}">
        <p14:creationId xmlns:p14="http://schemas.microsoft.com/office/powerpoint/2010/main" val="304531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914400"/>
          </a:xfrm>
        </p:spPr>
        <p:txBody>
          <a:bodyPr/>
          <a:lstStyle/>
          <a:p>
            <a:r>
              <a:rPr lang="en-US" dirty="0" smtClean="0"/>
              <a:t>Some thermodynamics definitions</a:t>
            </a:r>
            <a:endParaRPr lang="en-US" dirty="0"/>
          </a:p>
        </p:txBody>
      </p:sp>
      <p:sp>
        <p:nvSpPr>
          <p:cNvPr id="6" name="Content Placeholder 5"/>
          <p:cNvSpPr>
            <a:spLocks noGrp="1"/>
          </p:cNvSpPr>
          <p:nvPr>
            <p:ph idx="1"/>
          </p:nvPr>
        </p:nvSpPr>
        <p:spPr/>
        <p:txBody>
          <a:bodyPr/>
          <a:lstStyle/>
          <a:p>
            <a:r>
              <a:rPr lang="en-US" dirty="0" smtClean="0"/>
              <a:t>A “system” in thermodynamics is a specified region in which mass transfer and/or heat transfer is studied </a:t>
            </a:r>
          </a:p>
          <a:p>
            <a:pPr lvl="1"/>
            <a:r>
              <a:rPr lang="en-US" dirty="0" smtClean="0"/>
              <a:t>A “boundary” separates the system from its “surroundings”  </a:t>
            </a:r>
          </a:p>
          <a:p>
            <a:pPr lvl="1"/>
            <a:r>
              <a:rPr lang="en-US" dirty="0" smtClean="0"/>
              <a:t>Proper definition of the system can be important in solving a problem (we’ll see that in some examples later) </a:t>
            </a:r>
            <a:endParaRPr lang="en-US" dirty="0"/>
          </a:p>
        </p:txBody>
      </p:sp>
      <p:sp>
        <p:nvSpPr>
          <p:cNvPr id="3" name="Date Placeholder 2"/>
          <p:cNvSpPr>
            <a:spLocks noGrp="1"/>
          </p:cNvSpPr>
          <p:nvPr>
            <p:ph type="dt" sz="half" idx="10"/>
          </p:nvPr>
        </p:nvSpPr>
        <p:spPr/>
        <p:txBody>
          <a:bodyPr/>
          <a:lstStyle/>
          <a:p>
            <a:pPr>
              <a:defRPr/>
            </a:pPr>
            <a:r>
              <a:rPr lang="en-US" smtClean="0"/>
              <a:t>January, 2017    USPAS</a:t>
            </a:r>
            <a:endParaRPr lang="en-US"/>
          </a:p>
        </p:txBody>
      </p:sp>
      <p:sp>
        <p:nvSpPr>
          <p:cNvPr id="4" name="Footer Placeholder 3"/>
          <p:cNvSpPr>
            <a:spLocks noGrp="1"/>
          </p:cNvSpPr>
          <p:nvPr>
            <p:ph type="ftr" sz="quarter" idx="11"/>
          </p:nvPr>
        </p:nvSpPr>
        <p:spPr/>
        <p:txBody>
          <a:bodyPr/>
          <a:lstStyle/>
          <a:p>
            <a:pPr>
              <a:defRPr/>
            </a:pPr>
            <a:r>
              <a:rPr lang="en-US" smtClean="0"/>
              <a:t>Thermodynamics for Cryogenics   Tom Peterson</a:t>
            </a:r>
            <a:endParaRPr lang="en-US"/>
          </a:p>
        </p:txBody>
      </p:sp>
      <p:sp>
        <p:nvSpPr>
          <p:cNvPr id="5" name="Slide Number Placeholder 4"/>
          <p:cNvSpPr>
            <a:spLocks noGrp="1"/>
          </p:cNvSpPr>
          <p:nvPr>
            <p:ph type="sldNum" sz="quarter" idx="12"/>
          </p:nvPr>
        </p:nvSpPr>
        <p:spPr/>
        <p:txBody>
          <a:bodyPr/>
          <a:lstStyle/>
          <a:p>
            <a:pPr>
              <a:defRPr/>
            </a:pPr>
            <a:fld id="{DDDC4B6A-A15F-D340-A768-CC9B251D93C4}" type="slidenum">
              <a:rPr lang="en-US" smtClean="0"/>
              <a:pPr>
                <a:defRPr/>
              </a:pPr>
              <a:t>6</a:t>
            </a:fld>
            <a:endParaRPr lang="en-US"/>
          </a:p>
        </p:txBody>
      </p:sp>
    </p:spTree>
    <p:extLst>
      <p:ext uri="{BB962C8B-B14F-4D97-AF65-F5344CB8AC3E}">
        <p14:creationId xmlns:p14="http://schemas.microsoft.com/office/powerpoint/2010/main" val="284458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definitions  </a:t>
            </a:r>
            <a:endParaRPr lang="en-US" dirty="0"/>
          </a:p>
        </p:txBody>
      </p:sp>
      <p:sp>
        <p:nvSpPr>
          <p:cNvPr id="3" name="Content Placeholder 2"/>
          <p:cNvSpPr>
            <a:spLocks noGrp="1"/>
          </p:cNvSpPr>
          <p:nvPr>
            <p:ph idx="1"/>
          </p:nvPr>
        </p:nvSpPr>
        <p:spPr/>
        <p:txBody>
          <a:bodyPr/>
          <a:lstStyle/>
          <a:p>
            <a:r>
              <a:rPr lang="en-US" sz="2400" dirty="0" smtClean="0"/>
              <a:t>An “isolated” system has no mass or energy crossing the boundary</a:t>
            </a:r>
          </a:p>
          <a:p>
            <a:r>
              <a:rPr lang="en-US" sz="2400" dirty="0" smtClean="0"/>
              <a:t>A “closed” system has no mass crossing the boundary </a:t>
            </a:r>
          </a:p>
          <a:p>
            <a:r>
              <a:rPr lang="en-US" sz="2400" dirty="0" smtClean="0"/>
              <a:t>An “open” system has mass crossing the boundary and may or may not have constant mass </a:t>
            </a:r>
          </a:p>
          <a:p>
            <a:r>
              <a:rPr lang="en-US" sz="2400" dirty="0" smtClean="0"/>
              <a:t>The thermodynamic “state” of the system is the condition at a moment in time as defined by the system properties </a:t>
            </a:r>
          </a:p>
          <a:p>
            <a:r>
              <a:rPr lang="en-US" sz="2400" dirty="0" smtClean="0"/>
              <a:t>In </a:t>
            </a:r>
            <a:r>
              <a:rPr lang="en-US" sz="2400" dirty="0"/>
              <a:t>general, two properties define the state of a </a:t>
            </a:r>
            <a:r>
              <a:rPr lang="en-US" sz="2400" dirty="0" smtClean="0"/>
              <a:t>system consisting of a pure substance  </a:t>
            </a:r>
            <a:r>
              <a:rPr lang="en-US" sz="2400" dirty="0"/>
              <a:t>in equilibrium </a:t>
            </a:r>
          </a:p>
          <a:p>
            <a:endParaRPr lang="en-US"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smtClean="0"/>
              <a:t>Thermodynamics for Cryogenics   Tom Peterson</a:t>
            </a:r>
            <a:endParaRPr lang="en-US"/>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7</a:t>
            </a:fld>
            <a:endParaRPr lang="en-US"/>
          </a:p>
        </p:txBody>
      </p:sp>
    </p:spTree>
    <p:extLst>
      <p:ext uri="{BB962C8B-B14F-4D97-AF65-F5344CB8AC3E}">
        <p14:creationId xmlns:p14="http://schemas.microsoft.com/office/powerpoint/2010/main" val="227130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properties</a:t>
            </a:r>
            <a:endParaRPr lang="en-US" dirty="0"/>
          </a:p>
        </p:txBody>
      </p:sp>
      <p:sp>
        <p:nvSpPr>
          <p:cNvPr id="3" name="Content Placeholder 2"/>
          <p:cNvSpPr>
            <a:spLocks noGrp="1"/>
          </p:cNvSpPr>
          <p:nvPr>
            <p:ph idx="1"/>
          </p:nvPr>
        </p:nvSpPr>
        <p:spPr/>
        <p:txBody>
          <a:bodyPr/>
          <a:lstStyle/>
          <a:p>
            <a:r>
              <a:rPr lang="en-US" sz="2400" dirty="0" smtClean="0"/>
              <a:t>T – temperature </a:t>
            </a:r>
          </a:p>
          <a:p>
            <a:r>
              <a:rPr lang="en-US" sz="2400" dirty="0" smtClean="0"/>
              <a:t>P – pressure (force per unit area) </a:t>
            </a:r>
          </a:p>
          <a:p>
            <a:r>
              <a:rPr lang="en-US" sz="2400" dirty="0" smtClean="0"/>
              <a:t>v – specific volume (volume V per unit mass) </a:t>
            </a:r>
          </a:p>
          <a:p>
            <a:r>
              <a:rPr lang="en-US" sz="2400" dirty="0" smtClean="0"/>
              <a:t>U – internal energy of the closed system or </a:t>
            </a:r>
          </a:p>
          <a:p>
            <a:r>
              <a:rPr lang="en-US" sz="2400" dirty="0"/>
              <a:t>u</a:t>
            </a:r>
            <a:r>
              <a:rPr lang="en-US" sz="2400" dirty="0" smtClean="0"/>
              <a:t> – internal energy per unit mass </a:t>
            </a:r>
          </a:p>
          <a:p>
            <a:r>
              <a:rPr lang="en-US" sz="2400" dirty="0" smtClean="0"/>
              <a:t>H – enthalpy = U + PV  </a:t>
            </a:r>
          </a:p>
          <a:p>
            <a:r>
              <a:rPr lang="en-US" sz="2400" dirty="0" smtClean="0"/>
              <a:t>h – enthalpy per unit mass (specific enthalpy) </a:t>
            </a:r>
          </a:p>
          <a:p>
            <a:r>
              <a:rPr lang="en-US" sz="2400" dirty="0" smtClean="0"/>
              <a:t>S – entropy </a:t>
            </a:r>
          </a:p>
          <a:p>
            <a:r>
              <a:rPr lang="en-US" sz="2400" dirty="0"/>
              <a:t>s</a:t>
            </a:r>
            <a:r>
              <a:rPr lang="en-US" sz="2400" dirty="0" smtClean="0"/>
              <a:t> – entropy per unit mass</a:t>
            </a:r>
            <a:endParaRPr lang="en-US" sz="2400" dirty="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dirty="0" smtClean="0"/>
              <a:t>Thermodynamics for Cryogenics   Tom Peterson</a:t>
            </a:r>
            <a:endParaRPr lang="en-US" dirty="0"/>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8</a:t>
            </a:fld>
            <a:endParaRPr lang="en-US"/>
          </a:p>
        </p:txBody>
      </p:sp>
    </p:spTree>
    <p:extLst>
      <p:ext uri="{BB962C8B-B14F-4D97-AF65-F5344CB8AC3E}">
        <p14:creationId xmlns:p14="http://schemas.microsoft.com/office/powerpoint/2010/main" val="298267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properties, </a:t>
            </a:r>
            <a:r>
              <a:rPr lang="en-US" dirty="0" err="1" smtClean="0"/>
              <a:t>C</a:t>
            </a:r>
            <a:r>
              <a:rPr lang="en-US" baseline="-25000" dirty="0" err="1" smtClean="0"/>
              <a:t>v</a:t>
            </a:r>
            <a:r>
              <a:rPr lang="en-US" dirty="0" smtClean="0"/>
              <a:t> ,  </a:t>
            </a:r>
            <a:r>
              <a:rPr lang="en-US" dirty="0" err="1" smtClean="0"/>
              <a:t>C</a:t>
            </a:r>
            <a:r>
              <a:rPr lang="en-US" baseline="-25000" dirty="0" err="1" smtClean="0"/>
              <a:t>p</a:t>
            </a:r>
            <a:r>
              <a:rPr lang="en-US" dirty="0"/>
              <a:t> </a:t>
            </a:r>
            <a:r>
              <a:rPr lang="en-US" dirty="0" smtClean="0"/>
              <a:t>, k </a:t>
            </a:r>
            <a:endParaRPr lang="en-US" dirty="0"/>
          </a:p>
        </p:txBody>
      </p:sp>
      <p:sp>
        <p:nvSpPr>
          <p:cNvPr id="3" name="Content Placeholder 2"/>
          <p:cNvSpPr>
            <a:spLocks noGrp="1"/>
          </p:cNvSpPr>
          <p:nvPr>
            <p:ph idx="1"/>
          </p:nvPr>
        </p:nvSpPr>
        <p:spPr/>
        <p:txBody>
          <a:bodyPr/>
          <a:lstStyle/>
          <a:p>
            <a:r>
              <a:rPr lang="en-US" sz="2400" dirty="0" smtClean="0"/>
              <a:t>Some important thermodynamic properties are defined from others, such as the heat capacities, </a:t>
            </a:r>
            <a:r>
              <a:rPr lang="en-US" sz="2400" dirty="0"/>
              <a:t>c</a:t>
            </a:r>
            <a:r>
              <a:rPr lang="en-US" sz="2400" baseline="-25000" dirty="0" smtClean="0"/>
              <a:t>v</a:t>
            </a:r>
            <a:r>
              <a:rPr lang="en-US" sz="2400" dirty="0" smtClean="0"/>
              <a:t> , and </a:t>
            </a:r>
            <a:r>
              <a:rPr lang="en-US" sz="2400" dirty="0" err="1" smtClean="0"/>
              <a:t>c</a:t>
            </a:r>
            <a:r>
              <a:rPr lang="en-US" sz="2400" baseline="-25000" dirty="0" err="1" smtClean="0"/>
              <a:t>P</a:t>
            </a:r>
            <a:r>
              <a:rPr lang="en-US" sz="2400" dirty="0" smtClean="0"/>
              <a:t> , and k </a:t>
            </a:r>
          </a:p>
          <a:p>
            <a:endParaRPr lang="en-US" sz="2400" dirty="0"/>
          </a:p>
          <a:p>
            <a:endParaRPr lang="en-US" sz="2400" dirty="0" smtClean="0"/>
          </a:p>
          <a:p>
            <a:endParaRPr lang="en-US" sz="2400" dirty="0"/>
          </a:p>
          <a:p>
            <a:r>
              <a:rPr lang="en-US" sz="2400" dirty="0" smtClean="0"/>
              <a:t>Since typically two properties define the state of the pure fluid in thermodynamics, equations generally have two independent variables </a:t>
            </a:r>
            <a:endParaRPr lang="en-US" sz="2400" dirty="0"/>
          </a:p>
          <a:p>
            <a:r>
              <a:rPr lang="en-US" sz="2400" dirty="0"/>
              <a:t>D</a:t>
            </a:r>
            <a:r>
              <a:rPr lang="en-US" sz="2400" dirty="0" smtClean="0"/>
              <a:t>erivatives then are partial derivatives with respect to one independent variable with the other held constant </a:t>
            </a:r>
          </a:p>
          <a:p>
            <a:pPr marL="0" indent="0">
              <a:buNone/>
            </a:pPr>
            <a:endParaRPr lang="en-US" sz="2400" dirty="0" smtClean="0"/>
          </a:p>
          <a:p>
            <a:endParaRPr lang="en-US" sz="2400" dirty="0" smtClean="0"/>
          </a:p>
          <a:p>
            <a:endParaRPr lang="en-US" sz="2400" dirty="0" smtClean="0"/>
          </a:p>
        </p:txBody>
      </p:sp>
      <p:sp>
        <p:nvSpPr>
          <p:cNvPr id="4" name="Date Placeholder 3"/>
          <p:cNvSpPr>
            <a:spLocks noGrp="1"/>
          </p:cNvSpPr>
          <p:nvPr>
            <p:ph type="dt" sz="half" idx="10"/>
          </p:nvPr>
        </p:nvSpPr>
        <p:spPr/>
        <p:txBody>
          <a:bodyPr/>
          <a:lstStyle/>
          <a:p>
            <a:pPr>
              <a:defRPr/>
            </a:pPr>
            <a:r>
              <a:rPr lang="en-US" smtClean="0"/>
              <a:t>January, 2017    USPAS</a:t>
            </a:r>
            <a:endParaRPr lang="en-US"/>
          </a:p>
        </p:txBody>
      </p:sp>
      <p:sp>
        <p:nvSpPr>
          <p:cNvPr id="5" name="Footer Placeholder 4"/>
          <p:cNvSpPr>
            <a:spLocks noGrp="1"/>
          </p:cNvSpPr>
          <p:nvPr>
            <p:ph type="ftr" sz="quarter" idx="11"/>
          </p:nvPr>
        </p:nvSpPr>
        <p:spPr/>
        <p:txBody>
          <a:bodyPr/>
          <a:lstStyle/>
          <a:p>
            <a:pPr>
              <a:defRPr/>
            </a:pPr>
            <a:r>
              <a:rPr lang="en-US" dirty="0" smtClean="0"/>
              <a:t>Thermodynamics for Cryogenics   Tom Peterson</a:t>
            </a:r>
            <a:endParaRPr lang="en-US" dirty="0"/>
          </a:p>
        </p:txBody>
      </p:sp>
      <p:sp>
        <p:nvSpPr>
          <p:cNvPr id="6" name="Slide Number Placeholder 5"/>
          <p:cNvSpPr>
            <a:spLocks noGrp="1"/>
          </p:cNvSpPr>
          <p:nvPr>
            <p:ph type="sldNum" sz="quarter" idx="12"/>
          </p:nvPr>
        </p:nvSpPr>
        <p:spPr/>
        <p:txBody>
          <a:bodyPr/>
          <a:lstStyle/>
          <a:p>
            <a:pPr>
              <a:defRPr/>
            </a:pPr>
            <a:fld id="{BC622865-66C2-F441-9F8A-C498EB68144C}" type="slidenum">
              <a:rPr lang="en-US" smtClean="0"/>
              <a:pPr>
                <a:defRPr/>
              </a:pPr>
              <a:t>9</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325454895"/>
              </p:ext>
            </p:extLst>
          </p:nvPr>
        </p:nvGraphicFramePr>
        <p:xfrm>
          <a:off x="1676400" y="2673350"/>
          <a:ext cx="1323159" cy="908050"/>
        </p:xfrm>
        <a:graphic>
          <a:graphicData uri="http://schemas.openxmlformats.org/presentationml/2006/ole">
            <mc:AlternateContent xmlns:mc="http://schemas.openxmlformats.org/markup-compatibility/2006">
              <mc:Choice xmlns:v="urn:schemas-microsoft-com:vml" Requires="v">
                <p:oleObj spid="_x0000_s225625" name="Equation" r:id="rId3" imgW="647700" imgH="444500" progId="Equation.3">
                  <p:embed/>
                </p:oleObj>
              </mc:Choice>
              <mc:Fallback>
                <p:oleObj name="Equation" r:id="rId3" imgW="647700" imgH="444500" progId="Equation.3">
                  <p:embed/>
                  <p:pic>
                    <p:nvPicPr>
                      <p:cNvPr id="0" name=""/>
                      <p:cNvPicPr/>
                      <p:nvPr/>
                    </p:nvPicPr>
                    <p:blipFill>
                      <a:blip r:embed="rId4"/>
                      <a:stretch>
                        <a:fillRect/>
                      </a:stretch>
                    </p:blipFill>
                    <p:spPr>
                      <a:xfrm>
                        <a:off x="1676400" y="2673350"/>
                        <a:ext cx="1323159" cy="908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72196598"/>
              </p:ext>
            </p:extLst>
          </p:nvPr>
        </p:nvGraphicFramePr>
        <p:xfrm>
          <a:off x="3806825" y="2673350"/>
          <a:ext cx="1374775" cy="908050"/>
        </p:xfrm>
        <a:graphic>
          <a:graphicData uri="http://schemas.openxmlformats.org/presentationml/2006/ole">
            <mc:AlternateContent xmlns:mc="http://schemas.openxmlformats.org/markup-compatibility/2006">
              <mc:Choice xmlns:v="urn:schemas-microsoft-com:vml" Requires="v">
                <p:oleObj spid="_x0000_s225626" name="Equation" r:id="rId5" imgW="673100" imgH="444500" progId="Equation.3">
                  <p:embed/>
                </p:oleObj>
              </mc:Choice>
              <mc:Fallback>
                <p:oleObj name="Equation" r:id="rId5" imgW="673100" imgH="444500" progId="Equation.3">
                  <p:embed/>
                  <p:pic>
                    <p:nvPicPr>
                      <p:cNvPr id="0" name=""/>
                      <p:cNvPicPr/>
                      <p:nvPr/>
                    </p:nvPicPr>
                    <p:blipFill>
                      <a:blip r:embed="rId6"/>
                      <a:stretch>
                        <a:fillRect/>
                      </a:stretch>
                    </p:blipFill>
                    <p:spPr>
                      <a:xfrm>
                        <a:off x="3806825" y="2673350"/>
                        <a:ext cx="1374775" cy="9080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33099250"/>
              </p:ext>
            </p:extLst>
          </p:nvPr>
        </p:nvGraphicFramePr>
        <p:xfrm>
          <a:off x="6032500" y="2667000"/>
          <a:ext cx="977900" cy="977900"/>
        </p:xfrm>
        <a:graphic>
          <a:graphicData uri="http://schemas.openxmlformats.org/presentationml/2006/ole">
            <mc:AlternateContent xmlns:mc="http://schemas.openxmlformats.org/markup-compatibility/2006">
              <mc:Choice xmlns:v="urn:schemas-microsoft-com:vml" Requires="v">
                <p:oleObj spid="_x0000_s225627" name="Equation" r:id="rId7" imgW="431800" imgH="431800" progId="Equation.3">
                  <p:embed/>
                </p:oleObj>
              </mc:Choice>
              <mc:Fallback>
                <p:oleObj name="Equation" r:id="rId7" imgW="431800" imgH="431800" progId="Equation.3">
                  <p:embed/>
                  <p:pic>
                    <p:nvPicPr>
                      <p:cNvPr id="0" name=""/>
                      <p:cNvPicPr/>
                      <p:nvPr/>
                    </p:nvPicPr>
                    <p:blipFill>
                      <a:blip r:embed="rId8"/>
                      <a:stretch>
                        <a:fillRect/>
                      </a:stretch>
                    </p:blipFill>
                    <p:spPr>
                      <a:xfrm>
                        <a:off x="6032500" y="2667000"/>
                        <a:ext cx="977900" cy="977900"/>
                      </a:xfrm>
                      <a:prstGeom prst="rect">
                        <a:avLst/>
                      </a:prstGeom>
                    </p:spPr>
                  </p:pic>
                </p:oleObj>
              </mc:Fallback>
            </mc:AlternateContent>
          </a:graphicData>
        </a:graphic>
      </p:graphicFrame>
    </p:spTree>
    <p:extLst>
      <p:ext uri="{BB962C8B-B14F-4D97-AF65-F5344CB8AC3E}">
        <p14:creationId xmlns:p14="http://schemas.microsoft.com/office/powerpoint/2010/main" val="78477183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24290</TotalTime>
  <Words>2484</Words>
  <Application>Microsoft Office PowerPoint</Application>
  <PresentationFormat>On-screen Show (4:3)</PresentationFormat>
  <Paragraphs>389</Paragraphs>
  <Slides>52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Blank Presentation</vt:lpstr>
      <vt:lpstr>Equation</vt:lpstr>
      <vt:lpstr>Thermodynamics for Cryogenics with the emphasis here on large-scale helium cryogenics</vt:lpstr>
      <vt:lpstr>Outline</vt:lpstr>
      <vt:lpstr>Old science with modern applications</vt:lpstr>
      <vt:lpstr>Focus of this lecture </vt:lpstr>
      <vt:lpstr>The laws of thermodynamics</vt:lpstr>
      <vt:lpstr>Some thermodynamics definitions</vt:lpstr>
      <vt:lpstr>More definitions  </vt:lpstr>
      <vt:lpstr>Commonly used properties</vt:lpstr>
      <vt:lpstr>Derived properties, Cv ,  Cp , k </vt:lpstr>
      <vt:lpstr>Perfect gas approximation </vt:lpstr>
      <vt:lpstr>Pv/RT versus P for helium</vt:lpstr>
      <vt:lpstr>Equations of State</vt:lpstr>
      <vt:lpstr>Helium phase diagram  (Steven W. VanSciver, Helium Cryogenics, p. 54)</vt:lpstr>
      <vt:lpstr>PowerPoint Presentation</vt:lpstr>
      <vt:lpstr>Entropy</vt:lpstr>
      <vt:lpstr>T-s diagram for helium </vt:lpstr>
      <vt:lpstr>The TdS equations</vt:lpstr>
      <vt:lpstr>Isothermal compression Example application of TdS equation</vt:lpstr>
      <vt:lpstr>Isothermal compression  </vt:lpstr>
      <vt:lpstr>Isothermal compression example</vt:lpstr>
      <vt:lpstr>A real helium compressor</vt:lpstr>
      <vt:lpstr>Isentropic expansion</vt:lpstr>
      <vt:lpstr>Isentropic efficiency</vt:lpstr>
      <vt:lpstr>Ideal helium process</vt:lpstr>
      <vt:lpstr>Isothermal heat absorption</vt:lpstr>
      <vt:lpstr>Power required for a non-isothermal load </vt:lpstr>
      <vt:lpstr>Exergy</vt:lpstr>
      <vt:lpstr>Gibbs Free Energy</vt:lpstr>
      <vt:lpstr>Example cryo power analysis</vt:lpstr>
      <vt:lpstr>Cryogenic plant losses (compressor) from B. Ziegler, “Second Law Analysis of the Helium Refrigerators for the HERA Proton Magnet Ring,” in Advances in Cryogenic Engineering,  Vol. 31, Plenum Press, 1986, p. 693</vt:lpstr>
      <vt:lpstr>Cryogenic plant losses (cold box) from B. Ziegler, “Second Law Analysis of the Helium Refrigerators for the HERA Proton Magnet Ring,” in Advances in Cryogenic Engineering,  Vol. 31, Plenum Press, 1986, p. 693</vt:lpstr>
      <vt:lpstr>Expansion engines</vt:lpstr>
      <vt:lpstr>Expansion engine cylinder</vt:lpstr>
      <vt:lpstr>Expansion engine cycle</vt:lpstr>
      <vt:lpstr>Pressure trace</vt:lpstr>
      <vt:lpstr>Efficiency discussion</vt:lpstr>
      <vt:lpstr>Helium expansion example</vt:lpstr>
      <vt:lpstr>Isenthalpic expansion</vt:lpstr>
      <vt:lpstr>Joule-Thomson expansion</vt:lpstr>
      <vt:lpstr>T-s diagram for helium (closer look) </vt:lpstr>
      <vt:lpstr>Helium JT inversion curve</vt:lpstr>
      <vt:lpstr>Turboexpander </vt:lpstr>
      <vt:lpstr>A simplified real helium cycle Klaus D. Timmerhaus and Thomas M. Flynn,  Cryogenic Process Engineering, p.126</vt:lpstr>
      <vt:lpstr>A more typical modern helium cycle (but still simplified, from Linde Kryotechnik, AG) </vt:lpstr>
      <vt:lpstr>Cold box losses from B. Ziegler, “Second Law Analysis of the Helium Refrigerators for the HERA Proton Magnet Ring,” in Advances in Cryogenic Engineering,  Vol. 31, Plenum Press, 1986, p. 693</vt:lpstr>
      <vt:lpstr>Helium cycle efficiency </vt:lpstr>
      <vt:lpstr>References</vt:lpstr>
      <vt:lpstr>Question for discussion tomorrow</vt:lpstr>
      <vt:lpstr>Square wave engine  illustrates an interesting thermodynamics problem </vt:lpstr>
      <vt:lpstr>Intake valve open 180 degrees</vt:lpstr>
      <vt:lpstr>Square wave pressure trace</vt:lpstr>
      <vt:lpstr>Square wave problem</vt:lpstr>
    </vt:vector>
  </TitlesOfParts>
  <Company>nsf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Cryostat Design</dc:title>
  <dc:creator>nsfuser</dc:creator>
  <cp:lastModifiedBy>Peterson, Thomas J</cp:lastModifiedBy>
  <cp:revision>282</cp:revision>
  <dcterms:created xsi:type="dcterms:W3CDTF">2008-02-29T19:18:16Z</dcterms:created>
  <dcterms:modified xsi:type="dcterms:W3CDTF">2017-01-08T20:20:34Z</dcterms:modified>
</cp:coreProperties>
</file>